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87" r:id="rId4"/>
    <p:sldId id="260" r:id="rId5"/>
    <p:sldId id="258" r:id="rId6"/>
    <p:sldId id="261" r:id="rId7"/>
    <p:sldId id="262" r:id="rId8"/>
    <p:sldId id="264" r:id="rId9"/>
    <p:sldId id="266" r:id="rId10"/>
    <p:sldId id="265" r:id="rId11"/>
    <p:sldId id="268" r:id="rId12"/>
    <p:sldId id="269" r:id="rId13"/>
    <p:sldId id="285" r:id="rId14"/>
    <p:sldId id="267" r:id="rId15"/>
    <p:sldId id="272" r:id="rId16"/>
    <p:sldId id="273" r:id="rId17"/>
    <p:sldId id="274" r:id="rId18"/>
    <p:sldId id="270" r:id="rId19"/>
    <p:sldId id="271" r:id="rId20"/>
    <p:sldId id="263" r:id="rId21"/>
    <p:sldId id="276" r:id="rId22"/>
    <p:sldId id="277" r:id="rId23"/>
    <p:sldId id="280" r:id="rId24"/>
    <p:sldId id="281" r:id="rId25"/>
    <p:sldId id="282" r:id="rId26"/>
    <p:sldId id="284" r:id="rId27"/>
    <p:sldId id="283" r:id="rId28"/>
    <p:sldId id="288" r:id="rId29"/>
    <p:sldId id="275" r:id="rId30"/>
    <p:sldId id="279" r:id="rId31"/>
    <p:sldId id="278" r:id="rId32"/>
    <p:sldId id="289" r:id="rId33"/>
    <p:sldId id="286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9A"/>
    <a:srgbClr val="AAC737"/>
    <a:srgbClr val="FF2236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ur.cg44.fr\Donnees\Vol2\Doc\Dg_C\Dc\BDLA\Commun\6-Organisation%20et%20fonctionnement%20des%20services\61-Collection\Politique%20documentaire\STATS\Stats%20r&#233;seau%202022\journ&#233;e%20du%20r&#233;seau\analy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esdata14\Dg_c\Dc\BDLA\Commun\6-Organisation%20et%20fonctionnement%20des%20services\61-Collection\Politique%20documentaire\STATS\Stats%20r&#233;seau%202022\journ&#233;e%20du%20r&#233;seau\analys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emprunteurs et des prêts ces 6 dernières années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Tx. d'emprunteurs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?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ACF-464A-9A3D-3871BF060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'évolution 44'!$A$2:$A$7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'évolution 44'!$B$2:$B$7</c:f>
              <c:numCache>
                <c:formatCode>General</c:formatCode>
                <c:ptCount val="6"/>
                <c:pt idx="0">
                  <c:v>17.3</c:v>
                </c:pt>
                <c:pt idx="1">
                  <c:v>17.7</c:v>
                </c:pt>
                <c:pt idx="2">
                  <c:v>17.600000000000001</c:v>
                </c:pt>
                <c:pt idx="3">
                  <c:v>10</c:v>
                </c:pt>
                <c:pt idx="4">
                  <c:v>16</c:v>
                </c:pt>
                <c:pt idx="5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CF-464A-9A3D-3871BF060845}"/>
            </c:ext>
          </c:extLst>
        </c:ser>
        <c:ser>
          <c:idx val="1"/>
          <c:order val="1"/>
          <c:tx>
            <c:v>Prêts / hab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'évolution 44'!$A$2:$A$7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'évolution 44'!$C$2:$C$7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5.2</c:v>
                </c:pt>
                <c:pt idx="2">
                  <c:v>5.6</c:v>
                </c:pt>
                <c:pt idx="3">
                  <c:v>2</c:v>
                </c:pt>
                <c:pt idx="4">
                  <c:v>5.3</c:v>
                </c:pt>
                <c:pt idx="5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CF-464A-9A3D-3871BF06084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8695592"/>
        <c:axId val="558695920"/>
      </c:lineChart>
      <c:catAx>
        <c:axId val="55869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8695920"/>
        <c:crosses val="autoZero"/>
        <c:auto val="1"/>
        <c:lblAlgn val="ctr"/>
        <c:lblOffset val="100"/>
        <c:noMultiLvlLbl val="0"/>
      </c:catAx>
      <c:valAx>
        <c:axId val="55869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869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74454010051551"/>
          <c:y val="0.38861101950582"/>
          <c:w val="0.19291356958443204"/>
          <c:h val="0.1454239385102177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emprunteurs et des prêts à la COMPA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Tx emprunteurs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Compa!$A$2:$A$8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Compa!$B$2:$B$8</c:f>
              <c:numCache>
                <c:formatCode>General</c:formatCode>
                <c:ptCount val="7"/>
                <c:pt idx="0">
                  <c:v>13.3</c:v>
                </c:pt>
                <c:pt idx="1">
                  <c:v>13</c:v>
                </c:pt>
                <c:pt idx="2">
                  <c:v>18.8</c:v>
                </c:pt>
                <c:pt idx="3">
                  <c:v>19.5</c:v>
                </c:pt>
                <c:pt idx="4">
                  <c:v>10</c:v>
                </c:pt>
                <c:pt idx="5">
                  <c:v>13.5</c:v>
                </c:pt>
                <c:pt idx="6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AC-4156-9206-0452A802FF35}"/>
            </c:ext>
          </c:extLst>
        </c:ser>
        <c:ser>
          <c:idx val="1"/>
          <c:order val="1"/>
          <c:tx>
            <c:v>Prêts / hab.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Compa!$C$2:$C$8</c:f>
              <c:numCache>
                <c:formatCode>General</c:formatCode>
                <c:ptCount val="7"/>
                <c:pt idx="0">
                  <c:v>4.8</c:v>
                </c:pt>
                <c:pt idx="1">
                  <c:v>4.5999999999999996</c:v>
                </c:pt>
                <c:pt idx="2">
                  <c:v>6.5</c:v>
                </c:pt>
                <c:pt idx="3">
                  <c:v>6.5</c:v>
                </c:pt>
                <c:pt idx="4">
                  <c:v>2</c:v>
                </c:pt>
                <c:pt idx="5">
                  <c:v>6.1</c:v>
                </c:pt>
                <c:pt idx="6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C-4156-9206-0452A802FF3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3835408"/>
        <c:axId val="403843608"/>
      </c:lineChart>
      <c:catAx>
        <c:axId val="4038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843608"/>
        <c:crosses val="autoZero"/>
        <c:auto val="1"/>
        <c:lblAlgn val="ctr"/>
        <c:lblOffset val="100"/>
        <c:noMultiLvlLbl val="0"/>
      </c:catAx>
      <c:valAx>
        <c:axId val="40384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383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0.56576</cdr:x>
      <cdr:y>0.78975</cdr:y>
    </cdr:from>
    <cdr:to>
      <cdr:x>0.62434</cdr:x>
      <cdr:y>0.86743</cdr:y>
    </cdr:to>
    <cdr:sp macro="" textlink="">
      <cdr:nvSpPr>
        <cdr:cNvPr id="2" name="ZoneTexte 8">
          <a:extLst xmlns:a="http://schemas.openxmlformats.org/drawingml/2006/main">
            <a:ext uri="{FF2B5EF4-FFF2-40B4-BE49-F238E27FC236}">
              <a16:creationId xmlns:a16="http://schemas.microsoft.com/office/drawing/2014/main" id="{C2040267-9A88-0B3B-93E5-3A906462C479}"/>
            </a:ext>
          </a:extLst>
        </cdr:cNvPr>
        <cdr:cNvSpPr txBox="1"/>
      </cdr:nvSpPr>
      <cdr:spPr>
        <a:xfrm xmlns:a="http://schemas.openxmlformats.org/drawingml/2006/main">
          <a:off x="3869006" y="3754447"/>
          <a:ext cx="40059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/>
            <a:t>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0.29528</cdr:x>
      <cdr:y>0.19995</cdr:y>
    </cdr:from>
    <cdr:to>
      <cdr:x>0.29528</cdr:x>
      <cdr:y>0.84848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FB3DA91E-9F21-9E60-977B-E97F87C58D77}"/>
            </a:ext>
          </a:extLst>
        </cdr:cNvPr>
        <cdr:cNvCxnSpPr/>
      </cdr:nvCxnSpPr>
      <cdr:spPr>
        <a:xfrm xmlns:a="http://schemas.openxmlformats.org/drawingml/2006/main">
          <a:off x="2245611" y="861903"/>
          <a:ext cx="0" cy="2795452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0.15901</cdr:x>
      <cdr:y>0.12924</cdr:y>
    </cdr:from>
    <cdr:to>
      <cdr:x>0.35139</cdr:x>
      <cdr:y>0.28481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2F50C1AD-D127-727B-E471-5FA14E056BBC}"/>
            </a:ext>
          </a:extLst>
        </cdr:cNvPr>
        <cdr:cNvSpPr txBox="1"/>
      </cdr:nvSpPr>
      <cdr:spPr>
        <a:xfrm xmlns:a="http://schemas.openxmlformats.org/drawingml/2006/main">
          <a:off x="1209291" y="557103"/>
          <a:ext cx="1463040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>
              <a:solidFill>
                <a:schemeClr val="accent6">
                  <a:lumMod val="75000"/>
                </a:schemeClr>
              </a:solidFill>
            </a:rPr>
            <a:t>Mise en réseau et passage à la gratuité</a:t>
          </a:r>
        </a:p>
      </cdr:txBody>
    </cdr:sp>
  </cdr:relSizeAnchor>
  <cdr:relSizeAnchor xmlns:cdr="http://schemas.openxmlformats.org/drawingml/2006/chartDrawing">
    <cdr:from>
      <cdr:x>0.61706</cdr:x>
      <cdr:y>0.7294</cdr:y>
    </cdr:from>
    <cdr:to>
      <cdr:x>0.68233</cdr:x>
      <cdr:y>0.81508</cdr:y>
    </cdr:to>
    <cdr:sp macro="" textlink="">
      <cdr:nvSpPr>
        <cdr:cNvPr id="5" name="ZoneTexte 8">
          <a:extLst xmlns:a="http://schemas.openxmlformats.org/drawingml/2006/main">
            <a:ext uri="{FF2B5EF4-FFF2-40B4-BE49-F238E27FC236}">
              <a16:creationId xmlns:a16="http://schemas.microsoft.com/office/drawing/2014/main" id="{7985D615-5997-EDB8-DA30-AC82839D246F}"/>
            </a:ext>
          </a:extLst>
        </cdr:cNvPr>
        <cdr:cNvSpPr txBox="1"/>
      </cdr:nvSpPr>
      <cdr:spPr>
        <a:xfrm xmlns:a="http://schemas.openxmlformats.org/drawingml/2006/main">
          <a:off x="4692719" y="3144086"/>
          <a:ext cx="49638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/>
            <a:t>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D6AD-7806-4BF5-8367-9554C77C97A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363F-5B2A-401B-B826-2425A4A3D2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900000"/>
            <a:ext cx="7560000" cy="2520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80000"/>
            <a:ext cx="7560000" cy="18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6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9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8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5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8" y="1825625"/>
            <a:ext cx="42840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755" y="1825625"/>
            <a:ext cx="427444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99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00" y="1681163"/>
            <a:ext cx="424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000" y="2505075"/>
            <a:ext cx="424800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200" y="1681163"/>
            <a:ext cx="424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199" y="2505075"/>
            <a:ext cx="424800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7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5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23850" y="381000"/>
            <a:ext cx="8515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99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00" y="1828800"/>
            <a:ext cx="8596800" cy="434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0400" y="6458400"/>
            <a:ext cx="61740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bibliothèques de Loire-Atlantique en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000" y="6458400"/>
            <a:ext cx="763200" cy="24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9255-0DC6-4E37-B78C-B082CD1354B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323850" y="6400800"/>
            <a:ext cx="7372350" cy="0"/>
          </a:xfrm>
          <a:prstGeom prst="line">
            <a:avLst/>
          </a:prstGeom>
          <a:noFill/>
          <a:ln w="57150">
            <a:solidFill>
              <a:srgbClr val="BEE7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Picture 4" descr="CG44_quadr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906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700"/>
        </a:spcBef>
        <a:buClr>
          <a:schemeClr val="bg2"/>
        </a:buClr>
        <a:buSzPct val="100000"/>
        <a:buFont typeface="Arial" panose="020B0604020202020204" pitchFamily="34" charset="0"/>
        <a:buChar char="-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468000" indent="-180000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Font typeface="Wingdings" panose="05000000000000000000" pitchFamily="2" charset="2"/>
        <a:buChar char=""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440000" indent="-1080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108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bibliothèques de Loire-Atlantique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Petit portrait statistique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55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10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687600" y="1912602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La professionnalisation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3209792"/>
            <a:ext cx="757646" cy="2184071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00154" y="2764675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0,75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2662939"/>
            <a:ext cx="757646" cy="2730924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2195797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0,84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914401" y="2347742"/>
            <a:ext cx="212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Pros pour 2000 habitants</a:t>
            </a:r>
          </a:p>
        </p:txBody>
      </p:sp>
      <p:pic>
        <p:nvPicPr>
          <p:cNvPr id="8" name="Image 7" descr="Une image contenant habits, dessin humoristique, personne&#10;&#10;Description générée automatiquement">
            <a:extLst>
              <a:ext uri="{FF2B5EF4-FFF2-40B4-BE49-F238E27FC236}">
                <a16:creationId xmlns:a16="http://schemas.microsoft.com/office/drawing/2014/main" id="{47F8DF3B-A43E-888D-A9C6-5D0CCFA27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2949341"/>
            <a:ext cx="3043987" cy="244452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5436D9F-2171-E430-1D22-9462283761A0}"/>
              </a:ext>
            </a:extLst>
          </p:cNvPr>
          <p:cNvCxnSpPr/>
          <p:nvPr/>
        </p:nvCxnSpPr>
        <p:spPr>
          <a:xfrm flipH="1">
            <a:off x="7002514" y="1989371"/>
            <a:ext cx="7837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DE1F70FC-1FC8-370B-4791-2F05BBBDF1CD}"/>
              </a:ext>
            </a:extLst>
          </p:cNvPr>
          <p:cNvSpPr txBox="1"/>
          <p:nvPr/>
        </p:nvSpPr>
        <p:spPr>
          <a:xfrm>
            <a:off x="6958149" y="2118677"/>
            <a:ext cx="1883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Recommandation = 1</a:t>
            </a:r>
          </a:p>
        </p:txBody>
      </p:sp>
    </p:spTree>
    <p:extLst>
      <p:ext uri="{BB962C8B-B14F-4D97-AF65-F5344CB8AC3E}">
        <p14:creationId xmlns:p14="http://schemas.microsoft.com/office/powerpoint/2010/main" val="3721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professionalisation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11</a:t>
            </a:fld>
            <a:endParaRPr lang="fr-FR"/>
          </a:p>
        </p:txBody>
      </p:sp>
      <p:pic>
        <p:nvPicPr>
          <p:cNvPr id="11" name="Image 10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5CBF76E7-6EFB-AB69-65ED-942E9BEE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>
          <a:xfrm>
            <a:off x="232732" y="1406811"/>
            <a:ext cx="6100770" cy="48427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1447E1C-B048-F88C-6F1E-DCEF99518417}"/>
              </a:ext>
            </a:extLst>
          </p:cNvPr>
          <p:cNvSpPr txBox="1"/>
          <p:nvPr/>
        </p:nvSpPr>
        <p:spPr>
          <a:xfrm>
            <a:off x="6496594" y="1776549"/>
            <a:ext cx="234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30 bibliothèques fonctionnent uniquement avec des bénévoles</a:t>
            </a:r>
          </a:p>
        </p:txBody>
      </p:sp>
    </p:spTree>
    <p:extLst>
      <p:ext uri="{BB962C8B-B14F-4D97-AF65-F5344CB8AC3E}">
        <p14:creationId xmlns:p14="http://schemas.microsoft.com/office/powerpoint/2010/main" val="18864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professionalisation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2BDC58B8-FAA7-BCA3-EA5F-175FE6C97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8"/>
          <a:stretch/>
        </p:blipFill>
        <p:spPr>
          <a:xfrm>
            <a:off x="302400" y="1428206"/>
            <a:ext cx="6119778" cy="48213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2D6615-041A-6C80-413A-DBDFB6FE13C5}"/>
              </a:ext>
            </a:extLst>
          </p:cNvPr>
          <p:cNvSpPr txBox="1"/>
          <p:nvPr/>
        </p:nvSpPr>
        <p:spPr>
          <a:xfrm>
            <a:off x="6592389" y="1698171"/>
            <a:ext cx="2377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Si une grande majorité des bibliothèques possèdent des salariées (en grande partie grâce aux réseaux), elles ne sont qu’un petit nombre (59) à se rapprocher de la moyenne nationale, et encore moins (31) à respecter la recommandation de 1 ETP / 2000 hab. </a:t>
            </a:r>
          </a:p>
        </p:txBody>
      </p:sp>
    </p:spTree>
    <p:extLst>
      <p:ext uri="{BB962C8B-B14F-4D97-AF65-F5344CB8AC3E}">
        <p14:creationId xmlns:p14="http://schemas.microsoft.com/office/powerpoint/2010/main" val="34846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93383"/>
          </a:xfrm>
        </p:spPr>
        <p:txBody>
          <a:bodyPr>
            <a:normAutofit fontScale="90000"/>
          </a:bodyPr>
          <a:lstStyle/>
          <a:p>
            <a:r>
              <a:rPr lang="fr-FR" sz="2800"/>
              <a:t>13 créations de postes co-financées par le département entre 2018 et 2023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13</a:t>
            </a:fld>
            <a:endParaRPr lang="fr-FR"/>
          </a:p>
        </p:txBody>
      </p:sp>
      <p:pic>
        <p:nvPicPr>
          <p:cNvPr id="1026" name="Image 3">
            <a:extLst>
              <a:ext uri="{FF2B5EF4-FFF2-40B4-BE49-F238E27FC236}">
                <a16:creationId xmlns:a16="http://schemas.microsoft.com/office/drawing/2014/main" id="{AC59D766-BA51-4901-C0AF-6D7A63E8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8"/>
          <a:stretch>
            <a:fillRect/>
          </a:stretch>
        </p:blipFill>
        <p:spPr bwMode="auto">
          <a:xfrm>
            <a:off x="306000" y="1353561"/>
            <a:ext cx="6255154" cy="49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0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14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687600" y="1912602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horaires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3209792"/>
            <a:ext cx="757646" cy="2184071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00154" y="2764675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10:30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2281934"/>
            <a:ext cx="757646" cy="3111929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1814792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13:30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1069200" y="2380347"/>
            <a:ext cx="212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Horaires hebdomadaires</a:t>
            </a:r>
          </a:p>
        </p:txBody>
      </p:sp>
      <p:pic>
        <p:nvPicPr>
          <p:cNvPr id="8" name="Image 7" descr="Une image contenant horloge, Horloge murale, illustration&#10;&#10;Description générée automatiquement">
            <a:extLst>
              <a:ext uri="{FF2B5EF4-FFF2-40B4-BE49-F238E27FC236}">
                <a16:creationId xmlns:a16="http://schemas.microsoft.com/office/drawing/2014/main" id="{C6163599-79C9-35DB-D01C-355B71764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" y="2923481"/>
            <a:ext cx="4030078" cy="26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/>
              <a:t>Les horaires faibles en LA : pas seulement une histoire de personnel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B10FAE-F26E-BB42-FE47-5340A7F35EFF}"/>
              </a:ext>
            </a:extLst>
          </p:cNvPr>
          <p:cNvSpPr txBox="1"/>
          <p:nvPr/>
        </p:nvSpPr>
        <p:spPr>
          <a:xfrm>
            <a:off x="6540137" y="2203269"/>
            <a:ext cx="2297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horaires d’ouverture des bibliothèques en LA sont systématiquement inférieurs aux moyennes nationales quelle que soit la taille de la commune…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F8B076-39A7-F768-A140-61EF5F34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9" y="1624427"/>
            <a:ext cx="6138763" cy="41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/>
              <a:t>Les horaires faibles en LA : pas seulement une histoire de personnel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B10FAE-F26E-BB42-FE47-5340A7F35EFF}"/>
              </a:ext>
            </a:extLst>
          </p:cNvPr>
          <p:cNvSpPr txBox="1"/>
          <p:nvPr/>
        </p:nvSpPr>
        <p:spPr>
          <a:xfrm>
            <a:off x="6540137" y="2203269"/>
            <a:ext cx="229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… Alors que le déficit en personnel n’est pas aussi flagrant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6B6A69-BCF8-A790-7FAE-93D9E52CC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624427"/>
            <a:ext cx="6157425" cy="41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93383"/>
          </a:xfrm>
        </p:spPr>
        <p:txBody>
          <a:bodyPr>
            <a:normAutofit fontScale="90000"/>
          </a:bodyPr>
          <a:lstStyle/>
          <a:p>
            <a:r>
              <a:rPr lang="fr-FR" sz="2800"/>
              <a:t>Augmenter les horaires pour booster la fréquentation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4EA070-AF68-D95F-FDB7-C220F6F9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201783"/>
            <a:ext cx="7515448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687600" y="1912602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collections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3209792"/>
            <a:ext cx="757646" cy="2184071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00154" y="2764675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2,6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2926080"/>
            <a:ext cx="757646" cy="2467783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2496129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2,8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1003566" y="2380347"/>
            <a:ext cx="2454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Nb. de documents par habitant</a:t>
            </a:r>
          </a:p>
        </p:txBody>
      </p:sp>
      <p:pic>
        <p:nvPicPr>
          <p:cNvPr id="6" name="Image 5" descr="Une image contenant livre, pile, texte&#10;&#10;Description générée automatiquement">
            <a:extLst>
              <a:ext uri="{FF2B5EF4-FFF2-40B4-BE49-F238E27FC236}">
                <a16:creationId xmlns:a16="http://schemas.microsoft.com/office/drawing/2014/main" id="{8B3B38D7-8C4F-AEA5-EA51-9EFB3525F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2734823"/>
            <a:ext cx="3134007" cy="3134007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7219266-E9D5-4C07-2B3E-5F80B5C7D1AE}"/>
              </a:ext>
            </a:extLst>
          </p:cNvPr>
          <p:cNvCxnSpPr/>
          <p:nvPr/>
        </p:nvCxnSpPr>
        <p:spPr>
          <a:xfrm flipH="1">
            <a:off x="6916251" y="3759391"/>
            <a:ext cx="7837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066AA87-4A52-E22C-06C4-E205EDA8F1E2}"/>
              </a:ext>
            </a:extLst>
          </p:cNvPr>
          <p:cNvSpPr txBox="1"/>
          <p:nvPr/>
        </p:nvSpPr>
        <p:spPr>
          <a:xfrm>
            <a:off x="6871886" y="3888697"/>
            <a:ext cx="1883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recommandation = 2</a:t>
            </a:r>
          </a:p>
        </p:txBody>
      </p:sp>
    </p:spTree>
    <p:extLst>
      <p:ext uri="{BB962C8B-B14F-4D97-AF65-F5344CB8AC3E}">
        <p14:creationId xmlns:p14="http://schemas.microsoft.com/office/powerpoint/2010/main" val="8985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19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687600" y="1912602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acquisitions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1996158"/>
            <a:ext cx="757646" cy="3397705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461443" y="1612613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711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3317966"/>
            <a:ext cx="757646" cy="2075897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2867166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529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1003566" y="2380347"/>
            <a:ext cx="2454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Nb docs achetés par an</a:t>
            </a:r>
          </a:p>
        </p:txBody>
      </p:sp>
      <p:pic>
        <p:nvPicPr>
          <p:cNvPr id="6" name="Image 5" descr="Une image contenant livre, pile, texte&#10;&#10;Description générée automatiquement">
            <a:extLst>
              <a:ext uri="{FF2B5EF4-FFF2-40B4-BE49-F238E27FC236}">
                <a16:creationId xmlns:a16="http://schemas.microsoft.com/office/drawing/2014/main" id="{8B3B38D7-8C4F-AEA5-EA51-9EFB3525F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2734823"/>
            <a:ext cx="3134007" cy="313400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52748BF-043C-457F-6B7F-0F7C783EE71D}"/>
              </a:ext>
            </a:extLst>
          </p:cNvPr>
          <p:cNvSpPr txBox="1"/>
          <p:nvPr/>
        </p:nvSpPr>
        <p:spPr>
          <a:xfrm>
            <a:off x="7053943" y="1996158"/>
            <a:ext cx="17876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Les collections des bibliothèques de Loire-Atlantique sont un peu moins importantes que la moyenne nationale, mais elles sont beaucoup plus récentes et mieux renouvelées</a:t>
            </a:r>
          </a:p>
        </p:txBody>
      </p:sp>
    </p:spTree>
    <p:extLst>
      <p:ext uri="{BB962C8B-B14F-4D97-AF65-F5344CB8AC3E}">
        <p14:creationId xmlns:p14="http://schemas.microsoft.com/office/powerpoint/2010/main" val="10707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qui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0400" y="1968138"/>
            <a:ext cx="2802960" cy="862149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Merci SCRIB :)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 descr="Une image contenant feu d’artifice, événement, concert, public&#10;&#10;Description générée automatiquement">
            <a:extLst>
              <a:ext uri="{FF2B5EF4-FFF2-40B4-BE49-F238E27FC236}">
                <a16:creationId xmlns:a16="http://schemas.microsoft.com/office/drawing/2014/main" id="{084CFB71-88FE-E71C-0D55-CBDBCE69D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1" y="2680430"/>
            <a:ext cx="7679118" cy="29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519E824-33C5-0F2E-5E8A-AFE32793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488880"/>
          </a:xfrm>
        </p:spPr>
        <p:txBody>
          <a:bodyPr>
            <a:normAutofit/>
          </a:bodyPr>
          <a:lstStyle/>
          <a:p>
            <a:r>
              <a:rPr lang="fr-FR" sz="2400"/>
              <a:t>Des résultats flatteurs mais une réalité plus contrastée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4200A6-CE98-2697-B04E-1DBB5344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227909"/>
            <a:ext cx="8596800" cy="4946091"/>
          </a:xfrm>
        </p:spPr>
        <p:txBody>
          <a:bodyPr>
            <a:normAutofit/>
          </a:bodyPr>
          <a:lstStyle/>
          <a:p>
            <a:r>
              <a:rPr lang="fr-FR" sz="2000"/>
              <a:t>Les communes de moins de 4.000 habitants (130 communes regroupant 280.000 habitants) sont en ligne voir parfois sous la moyenne nationale</a:t>
            </a:r>
            <a:br>
              <a:rPr lang="fr-FR" sz="2000"/>
            </a:br>
            <a:endParaRPr lang="fr-FR" sz="2000"/>
          </a:p>
          <a:p>
            <a:r>
              <a:rPr lang="fr-FR" sz="2000"/>
              <a:t>60 communes de plus de 4.000 habitants regroupant 400.000 habitants font nettement mieux que la moyenne</a:t>
            </a:r>
            <a:br>
              <a:rPr lang="fr-FR" sz="2000"/>
            </a:br>
            <a:endParaRPr lang="fr-FR" sz="2000"/>
          </a:p>
          <a:p>
            <a:r>
              <a:rPr lang="fr-FR" sz="2000"/>
              <a:t>Ces performances sont inégalement réparties sur le territoire avec un contraste important entre le centre du département et sa périphérie</a:t>
            </a:r>
          </a:p>
        </p:txBody>
      </p:sp>
    </p:spTree>
    <p:extLst>
      <p:ext uri="{BB962C8B-B14F-4D97-AF65-F5344CB8AC3E}">
        <p14:creationId xmlns:p14="http://schemas.microsoft.com/office/powerpoint/2010/main" val="12590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 descr="Une image contenant carte, texte, atlas, capture d’écran&#10;&#10;Description générée automatiquement">
            <a:extLst>
              <a:ext uri="{FF2B5EF4-FFF2-40B4-BE49-F238E27FC236}">
                <a16:creationId xmlns:a16="http://schemas.microsoft.com/office/drawing/2014/main" id="{DEA41A20-6DB0-967A-A18E-60FDFA02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>
          <a:xfrm>
            <a:off x="306000" y="480205"/>
            <a:ext cx="7401086" cy="589758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988C3C6-4C2F-B1ED-B983-65C974E076A1}"/>
              </a:ext>
            </a:extLst>
          </p:cNvPr>
          <p:cNvSpPr/>
          <p:nvPr/>
        </p:nvSpPr>
        <p:spPr>
          <a:xfrm>
            <a:off x="2621280" y="2185851"/>
            <a:ext cx="3204754" cy="303058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0FCAFE-2F09-7EB0-AFD4-D7A25D9ABEC8}"/>
              </a:ext>
            </a:extLst>
          </p:cNvPr>
          <p:cNvSpPr/>
          <p:nvPr/>
        </p:nvSpPr>
        <p:spPr>
          <a:xfrm rot="20152340">
            <a:off x="1066042" y="2288019"/>
            <a:ext cx="1172514" cy="3084064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E3DF50C-CE7E-9532-1234-3D0987D1F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0"/>
          <a:stretch/>
        </p:blipFill>
        <p:spPr>
          <a:xfrm>
            <a:off x="306000" y="510446"/>
            <a:ext cx="7493377" cy="57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C724-0D4C-25A3-9A74-966FD91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49840"/>
          </a:xfrm>
        </p:spPr>
        <p:txBody>
          <a:bodyPr>
            <a:normAutofit/>
          </a:bodyPr>
          <a:lstStyle/>
          <a:p>
            <a:r>
              <a:rPr lang="fr-FR" sz="2800"/>
              <a:t>Un phénomène qui n’est pas unique en LA : âge</a:t>
            </a:r>
            <a:endParaRPr lang="fr-FR" sz="2800" dirty="0"/>
          </a:p>
        </p:txBody>
      </p:sp>
      <p:pic>
        <p:nvPicPr>
          <p:cNvPr id="6" name="Image 5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713D209F-7238-F2D3-6036-C809C226E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1309602" y="1158240"/>
            <a:ext cx="6388776" cy="51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3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C724-0D4C-25A3-9A74-966FD91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49840"/>
          </a:xfrm>
        </p:spPr>
        <p:txBody>
          <a:bodyPr>
            <a:normAutofit fontScale="90000"/>
          </a:bodyPr>
          <a:lstStyle/>
          <a:p>
            <a:r>
              <a:rPr lang="fr-FR" sz="2800"/>
              <a:t>Un phénomène qui n’est pas unique en LA : études</a:t>
            </a:r>
            <a:endParaRPr lang="fr-FR" sz="2800" dirty="0"/>
          </a:p>
        </p:txBody>
      </p:sp>
      <p:pic>
        <p:nvPicPr>
          <p:cNvPr id="7" name="Image 6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49D322D5-7874-54A5-F892-1D7886D37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1431360" y="1132011"/>
            <a:ext cx="6281280" cy="50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C724-0D4C-25A3-9A74-966FD91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49840"/>
          </a:xfrm>
        </p:spPr>
        <p:txBody>
          <a:bodyPr>
            <a:normAutofit/>
          </a:bodyPr>
          <a:lstStyle/>
          <a:p>
            <a:r>
              <a:rPr lang="fr-FR" sz="2800"/>
              <a:t>Un phénomène qui n’est pas unique en LA : CSP</a:t>
            </a:r>
            <a:endParaRPr lang="fr-FR" sz="2800" dirty="0"/>
          </a:p>
        </p:txBody>
      </p:sp>
      <p:pic>
        <p:nvPicPr>
          <p:cNvPr id="6" name="Image 5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2C54AD67-7C8E-3C81-0D8B-2FF9B4CD4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2"/>
          <a:stretch/>
        </p:blipFill>
        <p:spPr>
          <a:xfrm>
            <a:off x="1357560" y="1121229"/>
            <a:ext cx="6428880" cy="51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1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26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C724-0D4C-25A3-9A74-966FD91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49840"/>
          </a:xfrm>
        </p:spPr>
        <p:txBody>
          <a:bodyPr>
            <a:normAutofit/>
          </a:bodyPr>
          <a:lstStyle/>
          <a:p>
            <a:r>
              <a:rPr lang="fr-FR" sz="2800"/>
              <a:t>Pas d’impact de la part des jeunes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6E6245-DD95-3D3C-1179-8F8E5E7B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63" y="1158240"/>
            <a:ext cx="5939220" cy="50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9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C724-0D4C-25A3-9A74-966FD912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549840"/>
          </a:xfrm>
        </p:spPr>
        <p:txBody>
          <a:bodyPr>
            <a:normAutofit fontScale="90000"/>
          </a:bodyPr>
          <a:lstStyle/>
          <a:p>
            <a:r>
              <a:rPr lang="fr-FR" sz="2800"/>
              <a:t>Les territoires études+ et CSP+ ont de meilleurs taux d’emprunteurs </a:t>
            </a:r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96414E-BEB3-8FE8-D8BB-078CD172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83" y="1292251"/>
            <a:ext cx="5788634" cy="50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0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28</a:t>
            </a:fld>
            <a:endParaRPr lang="fr-FR"/>
          </a:p>
        </p:txBody>
      </p:sp>
      <p:pic>
        <p:nvPicPr>
          <p:cNvPr id="3" name="Image 2" descr="Une image contenant carte, texte, atlas, capture d’écran&#10;&#10;Description générée automatiquement">
            <a:extLst>
              <a:ext uri="{FF2B5EF4-FFF2-40B4-BE49-F238E27FC236}">
                <a16:creationId xmlns:a16="http://schemas.microsoft.com/office/drawing/2014/main" id="{DEA41A20-6DB0-967A-A18E-60FDFA020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>
          <a:xfrm>
            <a:off x="4571999" y="1096454"/>
            <a:ext cx="4350381" cy="3466620"/>
          </a:xfrm>
          <a:prstGeom prst="rect">
            <a:avLst/>
          </a:prstGeom>
        </p:spPr>
      </p:pic>
      <p:pic>
        <p:nvPicPr>
          <p:cNvPr id="7" name="Image 6" descr="Une image contenant carte, texte, capture d’écran&#10;&#10;Description générée automatiquement">
            <a:extLst>
              <a:ext uri="{FF2B5EF4-FFF2-40B4-BE49-F238E27FC236}">
                <a16:creationId xmlns:a16="http://schemas.microsoft.com/office/drawing/2014/main" id="{EAB1AEBA-D228-6FE3-96FF-0EB0029AA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2" y="1200956"/>
            <a:ext cx="4350381" cy="31126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C40D31B-A9CE-8BF3-E067-71511A3D075F}"/>
              </a:ext>
            </a:extLst>
          </p:cNvPr>
          <p:cNvSpPr txBox="1"/>
          <p:nvPr/>
        </p:nvSpPr>
        <p:spPr>
          <a:xfrm>
            <a:off x="1887358" y="666727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2015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2D370B-55F6-D6A5-9C0E-AB854C0F1EE3}"/>
              </a:ext>
            </a:extLst>
          </p:cNvPr>
          <p:cNvSpPr txBox="1"/>
          <p:nvPr/>
        </p:nvSpPr>
        <p:spPr>
          <a:xfrm>
            <a:off x="6274337" y="666727"/>
            <a:ext cx="94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2022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918563-0F56-A188-BEE7-49D72DA916C2}"/>
              </a:ext>
            </a:extLst>
          </p:cNvPr>
          <p:cNvSpPr txBox="1"/>
          <p:nvPr/>
        </p:nvSpPr>
        <p:spPr>
          <a:xfrm>
            <a:off x="1829493" y="5010713"/>
            <a:ext cx="548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 contraste entre le centre et la périphérie : un phénomène nouveau</a:t>
            </a:r>
          </a:p>
        </p:txBody>
      </p:sp>
    </p:spTree>
    <p:extLst>
      <p:ext uri="{BB962C8B-B14F-4D97-AF65-F5344CB8AC3E}">
        <p14:creationId xmlns:p14="http://schemas.microsoft.com/office/powerpoint/2010/main" val="294363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715303"/>
          </a:xfrm>
        </p:spPr>
        <p:txBody>
          <a:bodyPr/>
          <a:lstStyle/>
          <a:p>
            <a:r>
              <a:rPr lang="fr-FR"/>
              <a:t>Coopération intercommunale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29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DB8699-DC6E-DD80-A848-A5E7E4C8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" b="8978"/>
          <a:stretch>
            <a:fillRect/>
          </a:stretch>
        </p:blipFill>
        <p:spPr bwMode="auto">
          <a:xfrm>
            <a:off x="302400" y="1419497"/>
            <a:ext cx="4779626" cy="47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D4658A4-8EC6-7FFF-8A6E-FC0E3FDB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9" y="5361990"/>
            <a:ext cx="4149226" cy="7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B41B36-41B9-C631-9D71-2DD700CB9A72}"/>
              </a:ext>
            </a:extLst>
          </p:cNvPr>
          <p:cNvSpPr txBox="1"/>
          <p:nvPr/>
        </p:nvSpPr>
        <p:spPr>
          <a:xfrm>
            <a:off x="5576935" y="2973514"/>
            <a:ext cx="326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réseaux intercommunaux de lecture publique en 2018</a:t>
            </a:r>
          </a:p>
        </p:txBody>
      </p:sp>
    </p:spTree>
    <p:extLst>
      <p:ext uri="{BB962C8B-B14F-4D97-AF65-F5344CB8AC3E}">
        <p14:creationId xmlns:p14="http://schemas.microsoft.com/office/powerpoint/2010/main" val="100885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FD2694-4E22-0159-A07C-D60F5986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00" y="1828800"/>
            <a:ext cx="4866891" cy="461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5400"/>
              <a:t>Des stats…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AAF8A3-6291-0C8A-6715-7E61E730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23FCCE-0CEB-4665-3D4B-6A0D4D9C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2DA5C5E-7240-F63E-FA67-0EA10D8F4642}"/>
              </a:ext>
            </a:extLst>
          </p:cNvPr>
          <p:cNvSpPr txBox="1">
            <a:spLocks/>
          </p:cNvSpPr>
          <p:nvPr/>
        </p:nvSpPr>
        <p:spPr>
          <a:xfrm>
            <a:off x="1403281" y="3818708"/>
            <a:ext cx="7309646" cy="461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-"/>
              <a:defRPr sz="2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Wingdings" panose="05000000000000000000" pitchFamily="2" charset="2"/>
              <a:buChar char=""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40000" indent="-10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0000" indent="-108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5400"/>
              <a:t>…rien que des stats</a:t>
            </a:r>
          </a:p>
        </p:txBody>
      </p:sp>
    </p:spTree>
    <p:extLst>
      <p:ext uri="{BB962C8B-B14F-4D97-AF65-F5344CB8AC3E}">
        <p14:creationId xmlns:p14="http://schemas.microsoft.com/office/powerpoint/2010/main" val="17765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000" y="608400"/>
            <a:ext cx="8535600" cy="715303"/>
          </a:xfrm>
        </p:spPr>
        <p:txBody>
          <a:bodyPr/>
          <a:lstStyle/>
          <a:p>
            <a:r>
              <a:rPr lang="fr-FR"/>
              <a:t>Coopération intercommunale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30</a:t>
            </a:fld>
            <a:endParaRPr lang="fr-FR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D4658A4-8EC6-7FFF-8A6E-FC0E3FDB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9" y="5361990"/>
            <a:ext cx="4149226" cy="77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B41B36-41B9-C631-9D71-2DD700CB9A72}"/>
              </a:ext>
            </a:extLst>
          </p:cNvPr>
          <p:cNvSpPr txBox="1"/>
          <p:nvPr/>
        </p:nvSpPr>
        <p:spPr>
          <a:xfrm>
            <a:off x="5613149" y="2973514"/>
            <a:ext cx="322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réseaux intercommunaux de lecture publique en 2023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367E6B-2F37-4BE6-8E60-9191C81A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 b="10757"/>
          <a:stretch>
            <a:fillRect/>
          </a:stretch>
        </p:blipFill>
        <p:spPr bwMode="auto">
          <a:xfrm>
            <a:off x="302399" y="1465884"/>
            <a:ext cx="4765989" cy="46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0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Pourquoi les réseaux ? L’exemple de la COMPA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31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8EB1F34-D1C1-506B-631D-B1FBC2344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751172"/>
              </p:ext>
            </p:extLst>
          </p:nvPr>
        </p:nvGraphicFramePr>
        <p:xfrm>
          <a:off x="306000" y="1672291"/>
          <a:ext cx="7604983" cy="43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985D615-5997-EDB8-DA30-AC82839D246F}"/>
              </a:ext>
            </a:extLst>
          </p:cNvPr>
          <p:cNvSpPr txBox="1"/>
          <p:nvPr/>
        </p:nvSpPr>
        <p:spPr>
          <a:xfrm>
            <a:off x="4998720" y="3827539"/>
            <a:ext cx="496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67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0208C-5619-63C6-AB1E-F592623A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Gratuité en Loire-Atantique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E3B4EE-4653-1528-BC4E-EF25F71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6A5FF-7191-171A-C5D5-0E6461D6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32</a:t>
            </a:fld>
            <a:endParaRPr lang="fr-FR"/>
          </a:p>
        </p:txBody>
      </p:sp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00B9831-C5D1-5ED8-2E8E-910F0201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" b="12822"/>
          <a:stretch/>
        </p:blipFill>
        <p:spPr>
          <a:xfrm>
            <a:off x="1441080" y="1355177"/>
            <a:ext cx="6261839" cy="49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297" y="2439000"/>
            <a:ext cx="8535600" cy="990000"/>
          </a:xfrm>
        </p:spPr>
        <p:txBody>
          <a:bodyPr>
            <a:normAutofit/>
          </a:bodyPr>
          <a:lstStyle/>
          <a:p>
            <a:pPr algn="ctr"/>
            <a:r>
              <a:rPr lang="fr-FR"/>
              <a:t>Des questions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9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réseau BDLA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A252E8E-AF52-3147-708D-B9D6973C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6"/>
          <a:stretch/>
        </p:blipFill>
        <p:spPr>
          <a:xfrm>
            <a:off x="302400" y="1383633"/>
            <a:ext cx="6394491" cy="47036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4AD252-8113-02F2-488A-73E7E83B0C09}"/>
              </a:ext>
            </a:extLst>
          </p:cNvPr>
          <p:cNvSpPr txBox="1"/>
          <p:nvPr/>
        </p:nvSpPr>
        <p:spPr>
          <a:xfrm>
            <a:off x="6741634" y="2551438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185 communes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BAF7DE-2BA2-13D7-E428-5B51A41B8231}"/>
              </a:ext>
            </a:extLst>
          </p:cNvPr>
          <p:cNvSpPr txBox="1"/>
          <p:nvPr/>
        </p:nvSpPr>
        <p:spPr>
          <a:xfrm>
            <a:off x="6786378" y="3440862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685.000 habitants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198DB4-5E6C-BC04-5DFD-31F1AA62AD2D}"/>
              </a:ext>
            </a:extLst>
          </p:cNvPr>
          <p:cNvSpPr txBox="1"/>
          <p:nvPr/>
        </p:nvSpPr>
        <p:spPr>
          <a:xfrm>
            <a:off x="6786378" y="4065412"/>
            <a:ext cx="20552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Hors BDLA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0DA1B1-D680-9CD7-B011-43FBB07BD0B1}"/>
              </a:ext>
            </a:extLst>
          </p:cNvPr>
          <p:cNvSpPr txBox="1"/>
          <p:nvPr/>
        </p:nvSpPr>
        <p:spPr>
          <a:xfrm>
            <a:off x="6786378" y="4575461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22 communes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585EF8-D4F8-2B56-D7B6-CF3AF3D9BD23}"/>
              </a:ext>
            </a:extLst>
          </p:cNvPr>
          <p:cNvSpPr txBox="1"/>
          <p:nvPr/>
        </p:nvSpPr>
        <p:spPr>
          <a:xfrm>
            <a:off x="6786378" y="5127220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700.000 habitants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253CE3-240B-ED3F-1931-E25A2F574C2E}"/>
              </a:ext>
            </a:extLst>
          </p:cNvPr>
          <p:cNvSpPr txBox="1"/>
          <p:nvPr/>
        </p:nvSpPr>
        <p:spPr>
          <a:xfrm>
            <a:off x="6786378" y="2112442"/>
            <a:ext cx="205522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2"/>
                </a:solidFill>
              </a:rPr>
              <a:t>Réseau BDLA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54ACD5-A564-CDD1-7F52-CE417E7781BC}"/>
              </a:ext>
            </a:extLst>
          </p:cNvPr>
          <p:cNvSpPr txBox="1"/>
          <p:nvPr/>
        </p:nvSpPr>
        <p:spPr>
          <a:xfrm>
            <a:off x="6741634" y="2967331"/>
            <a:ext cx="20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17 EPCI</a:t>
            </a:r>
          </a:p>
        </p:txBody>
      </p:sp>
    </p:spTree>
    <p:extLst>
      <p:ext uri="{BB962C8B-B14F-4D97-AF65-F5344CB8AC3E}">
        <p14:creationId xmlns:p14="http://schemas.microsoft.com/office/powerpoint/2010/main" val="40705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5B4D11-F278-06E5-7866-B5A80C4F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5" y="651567"/>
            <a:ext cx="8863730" cy="60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affaires reprennent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E25314D-55E0-AB1D-4AEC-1C98DDD7B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284214"/>
              </p:ext>
            </p:extLst>
          </p:nvPr>
        </p:nvGraphicFramePr>
        <p:xfrm>
          <a:off x="302400" y="1598400"/>
          <a:ext cx="6838629" cy="475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2040267-9A88-0B3B-93E5-3A906462C479}"/>
              </a:ext>
            </a:extLst>
          </p:cNvPr>
          <p:cNvSpPr txBox="1"/>
          <p:nvPr/>
        </p:nvSpPr>
        <p:spPr>
          <a:xfrm>
            <a:off x="4171406" y="3790732"/>
            <a:ext cx="400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/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01EC94-6035-D819-BECA-6922BC4EBEE3}"/>
              </a:ext>
            </a:extLst>
          </p:cNvPr>
          <p:cNvSpPr txBox="1"/>
          <p:nvPr/>
        </p:nvSpPr>
        <p:spPr>
          <a:xfrm>
            <a:off x="7141029" y="2081349"/>
            <a:ext cx="180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Les emprunteurs sont revenus à leur niveau avant crise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D4074B-5005-9937-768C-AFD70E3548AB}"/>
              </a:ext>
            </a:extLst>
          </p:cNvPr>
          <p:cNvSpPr txBox="1"/>
          <p:nvPr/>
        </p:nvSpPr>
        <p:spPr>
          <a:xfrm>
            <a:off x="7141029" y="4067236"/>
            <a:ext cx="180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L’activité augmente de manière continue</a:t>
            </a:r>
          </a:p>
        </p:txBody>
      </p:sp>
    </p:spTree>
    <p:extLst>
      <p:ext uri="{BB962C8B-B14F-4D97-AF65-F5344CB8AC3E}">
        <p14:creationId xmlns:p14="http://schemas.microsoft.com/office/powerpoint/2010/main" val="159889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7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914401" y="1921942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emprunteurs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2717074"/>
            <a:ext cx="757646" cy="2676789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38866" y="2308191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17,4%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3429000"/>
            <a:ext cx="757646" cy="1964862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3010763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14%</a:t>
            </a:r>
          </a:p>
        </p:txBody>
      </p:sp>
      <p:pic>
        <p:nvPicPr>
          <p:cNvPr id="8" name="Image 7" descr="Une image contenant dessin humoristique, Dessin animé, Animation, illustration&#10;&#10;Description générée automatiquement">
            <a:extLst>
              <a:ext uri="{FF2B5EF4-FFF2-40B4-BE49-F238E27FC236}">
                <a16:creationId xmlns:a16="http://schemas.microsoft.com/office/drawing/2014/main" id="{6B384FB9-9FA5-0D47-036D-0EA4D08FD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0" y="2469532"/>
            <a:ext cx="3941400" cy="29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8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914401" y="1921942"/>
            <a:ext cx="21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prêts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2717074"/>
            <a:ext cx="757646" cy="2676789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38866" y="2308191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5,8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3709978"/>
            <a:ext cx="757646" cy="1683884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3241589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3,9</a:t>
            </a:r>
          </a:p>
        </p:txBody>
      </p:sp>
      <p:pic>
        <p:nvPicPr>
          <p:cNvPr id="6" name="Image 5" descr="Une image contenant habits, personne, dessin humoristique&#10;&#10;Description générée automatiquement">
            <a:extLst>
              <a:ext uri="{FF2B5EF4-FFF2-40B4-BE49-F238E27FC236}">
                <a16:creationId xmlns:a16="http://schemas.microsoft.com/office/drawing/2014/main" id="{99218FE0-9D72-DF2A-F825-F68891F5A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724366"/>
            <a:ext cx="3140359" cy="26622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914401" y="2347742"/>
            <a:ext cx="212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Prêts par habitant</a:t>
            </a:r>
          </a:p>
        </p:txBody>
      </p:sp>
    </p:spTree>
    <p:extLst>
      <p:ext uri="{BB962C8B-B14F-4D97-AF65-F5344CB8AC3E}">
        <p14:creationId xmlns:p14="http://schemas.microsoft.com/office/powerpoint/2010/main" val="25980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44 vs le reste du monde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bibliothèques de Loire-Atlantique en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9255-0DC6-4E37-B78C-B082CD1354B0}" type="slidenum">
              <a:rPr lang="fr-FR" smtClean="0"/>
              <a:t>9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2F407-41AB-571F-C609-010B715EB34F}"/>
              </a:ext>
            </a:extLst>
          </p:cNvPr>
          <p:cNvSpPr txBox="1"/>
          <p:nvPr/>
        </p:nvSpPr>
        <p:spPr>
          <a:xfrm>
            <a:off x="687600" y="1912602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Les bâtiments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AF0FC-56F1-2F55-7D56-31AA5DC5A140}"/>
              </a:ext>
            </a:extLst>
          </p:cNvPr>
          <p:cNvSpPr/>
          <p:nvPr/>
        </p:nvSpPr>
        <p:spPr>
          <a:xfrm>
            <a:off x="4572000" y="3209792"/>
            <a:ext cx="757646" cy="2184071"/>
          </a:xfrm>
          <a:prstGeom prst="rect">
            <a:avLst/>
          </a:prstGeom>
          <a:solidFill>
            <a:srgbClr val="AAC737"/>
          </a:solidFill>
          <a:ln w="12700">
            <a:solidFill>
              <a:srgbClr val="AAC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3EF11A84-6063-2EDC-89FD-CB92BE9D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66" y="5473693"/>
            <a:ext cx="823913" cy="45243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426306E-415D-D975-532D-64B08667BB92}"/>
              </a:ext>
            </a:extLst>
          </p:cNvPr>
          <p:cNvSpPr txBox="1"/>
          <p:nvPr/>
        </p:nvSpPr>
        <p:spPr>
          <a:xfrm>
            <a:off x="4500154" y="2764675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0,07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37220-2066-CB5C-B4A1-2D21C4146D8C}"/>
              </a:ext>
            </a:extLst>
          </p:cNvPr>
          <p:cNvSpPr/>
          <p:nvPr/>
        </p:nvSpPr>
        <p:spPr>
          <a:xfrm>
            <a:off x="5871568" y="3209791"/>
            <a:ext cx="757646" cy="2184072"/>
          </a:xfrm>
          <a:prstGeom prst="rect">
            <a:avLst/>
          </a:prstGeom>
          <a:solidFill>
            <a:srgbClr val="001D9A"/>
          </a:solidFill>
          <a:ln w="12700">
            <a:solidFill>
              <a:srgbClr val="00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drapeau, Rectangle&#10;&#10;Description générée automatiquement">
            <a:extLst>
              <a:ext uri="{FF2B5EF4-FFF2-40B4-BE49-F238E27FC236}">
                <a16:creationId xmlns:a16="http://schemas.microsoft.com/office/drawing/2014/main" id="{A48B5B44-24EE-9993-2D0C-1C7F663D2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68" y="5491673"/>
            <a:ext cx="757646" cy="3992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803350-95CF-1279-DC8C-176170FA8D00}"/>
              </a:ext>
            </a:extLst>
          </p:cNvPr>
          <p:cNvSpPr txBox="1"/>
          <p:nvPr/>
        </p:nvSpPr>
        <p:spPr>
          <a:xfrm>
            <a:off x="5799723" y="2738815"/>
            <a:ext cx="9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0,07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AA823-576D-E69F-10CE-EC5367E8B60B}"/>
              </a:ext>
            </a:extLst>
          </p:cNvPr>
          <p:cNvSpPr txBox="1"/>
          <p:nvPr/>
        </p:nvSpPr>
        <p:spPr>
          <a:xfrm>
            <a:off x="1018909" y="2347742"/>
            <a:ext cx="212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M2 par habitant</a:t>
            </a:r>
          </a:p>
        </p:txBody>
      </p:sp>
      <p:pic>
        <p:nvPicPr>
          <p:cNvPr id="6" name="Image 5" descr="Une image contenant table, meubles, conception&#10;&#10;Description générée automatiquement">
            <a:extLst>
              <a:ext uri="{FF2B5EF4-FFF2-40B4-BE49-F238E27FC236}">
                <a16:creationId xmlns:a16="http://schemas.microsoft.com/office/drawing/2014/main" id="{3F63E52C-6274-F3D3-F9FF-1E2437EAC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3" y="2662937"/>
            <a:ext cx="3479270" cy="347927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2F4AD99-5DA8-BC65-1B47-AC94389F2AB1}"/>
              </a:ext>
            </a:extLst>
          </p:cNvPr>
          <p:cNvCxnSpPr/>
          <p:nvPr/>
        </p:nvCxnSpPr>
        <p:spPr>
          <a:xfrm flipH="1">
            <a:off x="7012045" y="2495435"/>
            <a:ext cx="7837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CCBB976-C4EF-14B8-3A4D-7D11E54B42A9}"/>
              </a:ext>
            </a:extLst>
          </p:cNvPr>
          <p:cNvSpPr txBox="1"/>
          <p:nvPr/>
        </p:nvSpPr>
        <p:spPr>
          <a:xfrm>
            <a:off x="6853474" y="2624741"/>
            <a:ext cx="1997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Nouvelle recommandation = 0,1</a:t>
            </a:r>
          </a:p>
        </p:txBody>
      </p:sp>
    </p:spTree>
    <p:extLst>
      <p:ext uri="{BB962C8B-B14F-4D97-AF65-F5344CB8AC3E}">
        <p14:creationId xmlns:p14="http://schemas.microsoft.com/office/powerpoint/2010/main" val="8355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Département 44">
      <a:dk1>
        <a:sysClr val="windowText" lastClr="000000"/>
      </a:dk1>
      <a:lt1>
        <a:sysClr val="window" lastClr="FFFFFF"/>
      </a:lt1>
      <a:dk2>
        <a:srgbClr val="808080"/>
      </a:dk2>
      <a:lt2>
        <a:srgbClr val="004667"/>
      </a:lt2>
      <a:accent1>
        <a:srgbClr val="F9D023"/>
      </a:accent1>
      <a:accent2>
        <a:srgbClr val="FF6600"/>
      </a:accent2>
      <a:accent3>
        <a:srgbClr val="33CCFF"/>
      </a:accent3>
      <a:accent4>
        <a:srgbClr val="BCD332"/>
      </a:accent4>
      <a:accent5>
        <a:srgbClr val="FF0000"/>
      </a:accent5>
      <a:accent6>
        <a:srgbClr val="00B2B2"/>
      </a:accent6>
      <a:hlink>
        <a:srgbClr val="384F68"/>
      </a:hlink>
      <a:folHlink>
        <a:srgbClr val="ADCCCC"/>
      </a:folHlink>
    </a:clrScheme>
    <a:fontScheme name="Département 4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avec puces visibles.potx" id="{C326FD96-2902-4F7C-9824-87F25F5F256B}" vid="{1A70C3FC-0157-452F-95A5-8384A07B1FE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CD44_diaporama v2.2_puces_visibles</Template>
  <TotalTime>757</TotalTime>
  <Words>752</Words>
  <Application>Microsoft Office PowerPoint</Application>
  <PresentationFormat>Affichage à l'écran (4:3)</PresentationFormat>
  <Paragraphs>154</Paragraphs>
  <Slides>33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Thème Office</vt:lpstr>
      <vt:lpstr>Les bibliothèques de Loire-Atlantique</vt:lpstr>
      <vt:lpstr>Merci qui ?</vt:lpstr>
      <vt:lpstr>Présentation PowerPoint</vt:lpstr>
      <vt:lpstr>Le réseau BDLA</vt:lpstr>
      <vt:lpstr>Présentation PowerPoint</vt:lpstr>
      <vt:lpstr>Les affaires reprennent</vt:lpstr>
      <vt:lpstr>Le 44 vs le reste du monde !</vt:lpstr>
      <vt:lpstr>Le 44 vs le reste du monde !</vt:lpstr>
      <vt:lpstr>Le 44 vs le reste du monde !</vt:lpstr>
      <vt:lpstr>Le 44 vs le reste du monde !</vt:lpstr>
      <vt:lpstr>La professionalisation</vt:lpstr>
      <vt:lpstr>La professionalisation</vt:lpstr>
      <vt:lpstr>13 créations de postes co-financées par le département entre 2018 et 2023</vt:lpstr>
      <vt:lpstr>Le 44 vs le reste du monde !</vt:lpstr>
      <vt:lpstr>Les horaires faibles en LA : pas seulement une histoire de personnel</vt:lpstr>
      <vt:lpstr>Les horaires faibles en LA : pas seulement une histoire de personnel</vt:lpstr>
      <vt:lpstr>Augmenter les horaires pour booster la fréquentation</vt:lpstr>
      <vt:lpstr>Le 44 vs le reste du monde !</vt:lpstr>
      <vt:lpstr>Le 44 vs le reste du monde !</vt:lpstr>
      <vt:lpstr>Des résultats flatteurs mais une réalité plus contrastée</vt:lpstr>
      <vt:lpstr>Présentation PowerPoint</vt:lpstr>
      <vt:lpstr>Présentation PowerPoint</vt:lpstr>
      <vt:lpstr>Un phénomène qui n’est pas unique en LA : âge</vt:lpstr>
      <vt:lpstr>Un phénomène qui n’est pas unique en LA : études</vt:lpstr>
      <vt:lpstr>Un phénomène qui n’est pas unique en LA : CSP</vt:lpstr>
      <vt:lpstr>Pas d’impact de la part des jeunes</vt:lpstr>
      <vt:lpstr>Les territoires études+ et CSP+ ont de meilleurs taux d’emprunteurs </vt:lpstr>
      <vt:lpstr>Présentation PowerPoint</vt:lpstr>
      <vt:lpstr>Coopération intercommunale</vt:lpstr>
      <vt:lpstr>Coopération intercommunale</vt:lpstr>
      <vt:lpstr>Pourquoi les réseaux ? L’exemple de la COMPA</vt:lpstr>
      <vt:lpstr>Gratuité en Loire-Atantique</vt:lpstr>
      <vt:lpstr>Des questions ?</vt:lpstr>
    </vt:vector>
  </TitlesOfParts>
  <Company>CD44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bibliothèques de Loire-Atlantique</dc:title>
  <dc:creator>CHEVILLON Quentin</dc:creator>
  <cp:lastModifiedBy>CHEVILLON Quentin</cp:lastModifiedBy>
  <cp:revision>31</cp:revision>
  <dcterms:created xsi:type="dcterms:W3CDTF">2023-08-25T07:45:56Z</dcterms:created>
  <dcterms:modified xsi:type="dcterms:W3CDTF">2023-09-28T08:39:44Z</dcterms:modified>
</cp:coreProperties>
</file>