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29" r:id="rId2"/>
    <p:sldId id="475" r:id="rId3"/>
    <p:sldId id="465" r:id="rId4"/>
    <p:sldId id="466" r:id="rId5"/>
    <p:sldId id="473" r:id="rId6"/>
    <p:sldId id="469" r:id="rId7"/>
    <p:sldId id="476" r:id="rId8"/>
    <p:sldId id="482" r:id="rId9"/>
    <p:sldId id="483" r:id="rId10"/>
    <p:sldId id="471" r:id="rId11"/>
    <p:sldId id="477" r:id="rId12"/>
    <p:sldId id="478" r:id="rId13"/>
    <p:sldId id="479" r:id="rId14"/>
    <p:sldId id="481" r:id="rId1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2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1" autoAdjust="0"/>
    <p:restoredTop sz="94660"/>
  </p:normalViewPr>
  <p:slideViewPr>
    <p:cSldViewPr snapToGrid="0">
      <p:cViewPr varScale="1">
        <p:scale>
          <a:sx n="87" d="100"/>
          <a:sy n="87"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390C095-267F-4122-BE92-164F5EFAF054}" type="datetimeFigureOut">
              <a:rPr lang="fr-FR" smtClean="0"/>
              <a:t>11/10/2023</a:t>
            </a:fld>
            <a:endParaRPr lang="fr-FR"/>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E851035-8DA6-412F-8ABC-CDCBA1881436}" type="slidenum">
              <a:rPr lang="fr-FR" smtClean="0"/>
              <a:t>‹N°›</a:t>
            </a:fld>
            <a:endParaRPr lang="fr-FR"/>
          </a:p>
        </p:txBody>
      </p:sp>
    </p:spTree>
    <p:extLst>
      <p:ext uri="{BB962C8B-B14F-4D97-AF65-F5344CB8AC3E}">
        <p14:creationId xmlns:p14="http://schemas.microsoft.com/office/powerpoint/2010/main" val="330176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564" y="823784"/>
            <a:ext cx="5610486" cy="2282523"/>
          </a:xfrm>
          <a:prstGeom prst="rect">
            <a:avLst/>
          </a:prstGeom>
        </p:spPr>
        <p:txBody>
          <a:bodyPr anchor="ctr" anchorCtr="1">
            <a:normAutofit/>
          </a:bodyPr>
          <a:lstStyle>
            <a:lvl1pPr algn="ctr">
              <a:lnSpc>
                <a:spcPct val="110000"/>
              </a:lnSpc>
              <a:defRPr sz="4800"/>
            </a:lvl1pPr>
          </a:lstStyle>
          <a:p>
            <a:r>
              <a:rPr lang="fr-FR"/>
              <a:t>Modifiez le style du titre</a:t>
            </a:r>
            <a:endParaRPr lang="en-US" dirty="0"/>
          </a:p>
        </p:txBody>
      </p:sp>
      <p:sp>
        <p:nvSpPr>
          <p:cNvPr id="3" name="Subtitle 2"/>
          <p:cNvSpPr>
            <a:spLocks noGrp="1"/>
          </p:cNvSpPr>
          <p:nvPr>
            <p:ph type="subTitle" idx="1" hasCustomPrompt="1"/>
          </p:nvPr>
        </p:nvSpPr>
        <p:spPr>
          <a:xfrm>
            <a:off x="504564" y="3198384"/>
            <a:ext cx="5610485" cy="525121"/>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 de présentation - date</a:t>
            </a:r>
            <a:endParaRPr lang="en-US" dirty="0"/>
          </a:p>
        </p:txBody>
      </p:sp>
      <p:sp>
        <p:nvSpPr>
          <p:cNvPr id="10" name="Espace réservé du numéro de diapositive 9"/>
          <p:cNvSpPr>
            <a:spLocks noGrp="1"/>
          </p:cNvSpPr>
          <p:nvPr>
            <p:ph type="sldNum" sz="quarter" idx="12"/>
          </p:nvPr>
        </p:nvSpPr>
        <p:spPr>
          <a:xfrm>
            <a:off x="6457950" y="6356351"/>
            <a:ext cx="2373012" cy="365125"/>
          </a:xfrm>
          <a:prstGeom prst="rect">
            <a:avLst/>
          </a:prstGeom>
        </p:spPr>
        <p:txBody>
          <a:bodyPr/>
          <a:lstStyle>
            <a:lvl1pPr algn="r">
              <a:defRPr>
                <a:solidFill>
                  <a:schemeClr val="tx1"/>
                </a:solidFill>
              </a:defRPr>
            </a:lvl1pPr>
          </a:lstStyle>
          <a:p>
            <a:fld id="{5FB8C8E5-9E61-4D72-A385-ADBAEBF6D92A}" type="slidenum">
              <a:rPr lang="fr-FR" smtClean="0"/>
              <a:pPr/>
              <a:t>‹N°›</a:t>
            </a:fld>
            <a:endParaRPr lang="fr-FR" dirty="0"/>
          </a:p>
        </p:txBody>
      </p:sp>
    </p:spTree>
    <p:extLst>
      <p:ext uri="{BB962C8B-B14F-4D97-AF65-F5344CB8AC3E}">
        <p14:creationId xmlns:p14="http://schemas.microsoft.com/office/powerpoint/2010/main" val="44656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vec image de fond et signature">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pic>
        <p:nvPicPr>
          <p:cNvPr id="4" name="Imag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
        <p:nvSpPr>
          <p:cNvPr id="5"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6"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7"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81977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vec légende">
    <p:bg>
      <p:bgPr>
        <a:blipFill>
          <a:blip r:embed="rId2"/>
          <a:stretch>
            <a:fillRect/>
          </a:stretch>
        </a:blipFill>
        <a:effectLst/>
      </p:bgPr>
    </p:bg>
    <p:spTree>
      <p:nvGrpSpPr>
        <p:cNvPr id="1" name=""/>
        <p:cNvGrpSpPr/>
        <p:nvPr/>
      </p:nvGrpSpPr>
      <p:grpSpPr>
        <a:xfrm>
          <a:off x="0" y="0"/>
          <a:ext cx="0" cy="0"/>
          <a:chOff x="0" y="0"/>
          <a:chExt cx="0" cy="0"/>
        </a:xfrm>
      </p:grpSpPr>
      <p:sp>
        <p:nvSpPr>
          <p:cNvPr id="5" name="Espace réservé pour une image  4"/>
          <p:cNvSpPr>
            <a:spLocks noGrp="1"/>
          </p:cNvSpPr>
          <p:nvPr>
            <p:ph type="pic" sz="quarter" idx="15"/>
          </p:nvPr>
        </p:nvSpPr>
        <p:spPr>
          <a:xfrm>
            <a:off x="628651" y="1968843"/>
            <a:ext cx="3869532" cy="4208120"/>
          </a:xfrm>
          <a:prstGeom prst="rect">
            <a:avLst/>
          </a:prstGeom>
        </p:spPr>
        <p:txBody>
          <a:bodyPr/>
          <a:lstStyle/>
          <a:p>
            <a:r>
              <a:rPr lang="fr-FR"/>
              <a:t>Cliquez sur l'icône pour ajouter une image</a:t>
            </a:r>
          </a:p>
        </p:txBody>
      </p:sp>
      <p:sp>
        <p:nvSpPr>
          <p:cNvPr id="9" name="Content Placeholder 2"/>
          <p:cNvSpPr>
            <a:spLocks noGrp="1"/>
          </p:cNvSpPr>
          <p:nvPr>
            <p:ph idx="14" hasCustomPrompt="1"/>
          </p:nvPr>
        </p:nvSpPr>
        <p:spPr>
          <a:xfrm>
            <a:off x="4629150" y="2579215"/>
            <a:ext cx="3886200" cy="3597747"/>
          </a:xfrm>
          <a:prstGeom prst="rect">
            <a:avLst/>
          </a:prstGeom>
        </p:spPr>
        <p:txBody>
          <a:bodyPr>
            <a:normAutofit/>
          </a:bodyPr>
          <a:lstStyle>
            <a:lvl1pPr marL="0" indent="0">
              <a:buClr>
                <a:schemeClr val="tx1"/>
              </a:buClr>
              <a:buSzPct val="125000"/>
              <a:buFont typeface="Arial" panose="020B0604020202020204" pitchFamily="34" charset="0"/>
              <a:buNone/>
              <a:defRPr sz="1600">
                <a:solidFill>
                  <a:schemeClr val="accent2"/>
                </a:solidFill>
              </a:defRPr>
            </a:lvl1pPr>
            <a:lvl2pPr marL="800100" indent="-342900">
              <a:buClr>
                <a:schemeClr val="tx1"/>
              </a:buClr>
              <a:buFont typeface="Courier New" panose="02070309020205020404" pitchFamily="49" charset="0"/>
              <a:buChar char="o"/>
              <a:defRPr sz="1600">
                <a:solidFill>
                  <a:schemeClr val="accent2"/>
                </a:solidFill>
              </a:defRPr>
            </a:lvl2pPr>
            <a:lvl3pPr marL="1143000" indent="-228600">
              <a:buClr>
                <a:schemeClr val="tx1"/>
              </a:buClr>
              <a:buSzPct val="100000"/>
              <a:buFont typeface="Raleway" panose="020B0503030101060003" pitchFamily="34" charset="0"/>
              <a:buChar char="∙"/>
              <a:defRPr sz="14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Légende</a:t>
            </a:r>
            <a:endParaRPr lang="en-US" dirty="0"/>
          </a:p>
        </p:txBody>
      </p:sp>
      <p:sp>
        <p:nvSpPr>
          <p:cNvPr id="11" name="Text Placeholder 4"/>
          <p:cNvSpPr>
            <a:spLocks noGrp="1"/>
          </p:cNvSpPr>
          <p:nvPr>
            <p:ph type="body" sz="quarter" idx="3"/>
          </p:nvPr>
        </p:nvSpPr>
        <p:spPr>
          <a:xfrm>
            <a:off x="4629150" y="1958707"/>
            <a:ext cx="3887391" cy="620509"/>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3"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15"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16"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69901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Content Placeholder 2"/>
          <p:cNvSpPr>
            <a:spLocks noGrp="1"/>
          </p:cNvSpPr>
          <p:nvPr>
            <p:ph idx="1" hasCustomPrompt="1"/>
          </p:nvPr>
        </p:nvSpPr>
        <p:spPr>
          <a:xfrm>
            <a:off x="4622618" y="1960607"/>
            <a:ext cx="3886200" cy="4224592"/>
          </a:xfrm>
          <a:prstGeom prst="rect">
            <a:avLst/>
          </a:prstGeom>
        </p:spPr>
        <p:txBody>
          <a:bodyPr>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30" name="Content Placeholder 2"/>
          <p:cNvSpPr>
            <a:spLocks noGrp="1"/>
          </p:cNvSpPr>
          <p:nvPr>
            <p:ph idx="16" hasCustomPrompt="1"/>
          </p:nvPr>
        </p:nvSpPr>
        <p:spPr>
          <a:xfrm>
            <a:off x="628650" y="2595693"/>
            <a:ext cx="3869533" cy="3589506"/>
          </a:xfrm>
          <a:prstGeom prst="rect">
            <a:avLst/>
          </a:prstGeom>
        </p:spPr>
        <p:txBody>
          <a:bodyPr>
            <a:normAutofit/>
          </a:bodyPr>
          <a:lstStyle>
            <a:lvl1pPr marL="0" indent="0">
              <a:buClr>
                <a:schemeClr val="tx1"/>
              </a:buClr>
              <a:buSzPct val="125000"/>
              <a:buFont typeface="Arial" panose="020B0604020202020204" pitchFamily="34" charset="0"/>
              <a:buNone/>
              <a:defRPr sz="1600">
                <a:solidFill>
                  <a:schemeClr val="accent2"/>
                </a:solidFill>
              </a:defRPr>
            </a:lvl1pPr>
            <a:lvl2pPr marL="800100" indent="-342900">
              <a:buClr>
                <a:schemeClr val="tx1"/>
              </a:buClr>
              <a:buFont typeface="Courier New" panose="02070309020205020404" pitchFamily="49" charset="0"/>
              <a:buChar char="o"/>
              <a:defRPr sz="1600">
                <a:solidFill>
                  <a:schemeClr val="accent2"/>
                </a:solidFill>
              </a:defRPr>
            </a:lvl2pPr>
            <a:lvl3pPr marL="1143000" indent="-228600">
              <a:buClr>
                <a:schemeClr val="tx1"/>
              </a:buClr>
              <a:buSzPct val="100000"/>
              <a:buFont typeface="Raleway" panose="020B0503030101060003" pitchFamily="34" charset="0"/>
              <a:buChar char="∙"/>
              <a:defRPr sz="14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Légende</a:t>
            </a:r>
            <a:endParaRPr lang="en-US" dirty="0"/>
          </a:p>
        </p:txBody>
      </p:sp>
      <p:sp>
        <p:nvSpPr>
          <p:cNvPr id="31" name="Text Placeholder 4"/>
          <p:cNvSpPr>
            <a:spLocks noGrp="1"/>
          </p:cNvSpPr>
          <p:nvPr>
            <p:ph type="body" sz="quarter" idx="17"/>
          </p:nvPr>
        </p:nvSpPr>
        <p:spPr>
          <a:xfrm>
            <a:off x="628650" y="1960607"/>
            <a:ext cx="3869533" cy="635086"/>
          </a:xfrm>
          <a:prstGeom prst="rect">
            <a:avLst/>
          </a:prstGeo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28"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35"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36"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2976814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Tree>
    <p:extLst>
      <p:ext uri="{BB962C8B-B14F-4D97-AF65-F5344CB8AC3E}">
        <p14:creationId xmlns:p14="http://schemas.microsoft.com/office/powerpoint/2010/main" val="14022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avec image de fond">
    <p:bg>
      <p:bgPr>
        <a:solidFill>
          <a:schemeClr val="bg1"/>
        </a:solid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Title 1"/>
          <p:cNvSpPr>
            <a:spLocks noGrp="1"/>
          </p:cNvSpPr>
          <p:nvPr>
            <p:ph type="ctrTitle"/>
          </p:nvPr>
        </p:nvSpPr>
        <p:spPr>
          <a:xfrm>
            <a:off x="504564" y="823784"/>
            <a:ext cx="5610486" cy="2282523"/>
          </a:xfrm>
          <a:prstGeom prst="rect">
            <a:avLst/>
          </a:prstGeom>
        </p:spPr>
        <p:txBody>
          <a:bodyPr anchor="ctr" anchorCtr="1">
            <a:normAutofit/>
          </a:bodyPr>
          <a:lstStyle>
            <a:lvl1pPr algn="ctr">
              <a:lnSpc>
                <a:spcPct val="110000"/>
              </a:lnSpc>
              <a:defRPr sz="4800"/>
            </a:lvl1pPr>
          </a:lstStyle>
          <a:p>
            <a:r>
              <a:rPr lang="fr-FR"/>
              <a:t>Modifiez le style du titre</a:t>
            </a:r>
            <a:endParaRPr lang="en-US" dirty="0"/>
          </a:p>
        </p:txBody>
      </p:sp>
      <p:sp>
        <p:nvSpPr>
          <p:cNvPr id="3" name="Subtitle 2"/>
          <p:cNvSpPr>
            <a:spLocks noGrp="1"/>
          </p:cNvSpPr>
          <p:nvPr>
            <p:ph type="subTitle" idx="1" hasCustomPrompt="1"/>
          </p:nvPr>
        </p:nvSpPr>
        <p:spPr>
          <a:xfrm>
            <a:off x="504564" y="3198384"/>
            <a:ext cx="5610485" cy="525121"/>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N° de présentation - date</a:t>
            </a:r>
            <a:endParaRPr lang="en-US" dirty="0"/>
          </a:p>
        </p:txBody>
      </p:sp>
      <p:sp>
        <p:nvSpPr>
          <p:cNvPr id="10" name="Espace réservé du numéro de diapositive 9"/>
          <p:cNvSpPr>
            <a:spLocks noGrp="1"/>
          </p:cNvSpPr>
          <p:nvPr>
            <p:ph type="sldNum" sz="quarter" idx="12"/>
          </p:nvPr>
        </p:nvSpPr>
        <p:spPr>
          <a:xfrm>
            <a:off x="6457950" y="6356351"/>
            <a:ext cx="2373012" cy="365125"/>
          </a:xfrm>
          <a:prstGeom prst="rect">
            <a:avLst/>
          </a:prstGeom>
        </p:spPr>
        <p:txBody>
          <a:bodyPr/>
          <a:lstStyle>
            <a:lvl1pPr algn="r">
              <a:defRPr>
                <a:solidFill>
                  <a:schemeClr val="tx1"/>
                </a:solidFill>
              </a:defRPr>
            </a:lvl1pPr>
          </a:lstStyle>
          <a:p>
            <a:fld id="{5FB8C8E5-9E61-4D72-A385-ADBAEBF6D92A}" type="slidenum">
              <a:rPr lang="fr-FR" smtClean="0"/>
              <a:pPr/>
              <a:t>‹N°›</a:t>
            </a:fld>
            <a:endParaRPr lang="fr-FR" dirty="0"/>
          </a:p>
        </p:txBody>
      </p:sp>
    </p:spTree>
    <p:extLst>
      <p:ext uri="{BB962C8B-B14F-4D97-AF65-F5344CB8AC3E}">
        <p14:creationId xmlns:p14="http://schemas.microsoft.com/office/powerpoint/2010/main" val="427592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701731"/>
          </a:xfrm>
          <a:prstGeom prst="rect">
            <a:avLst/>
          </a:prstGeom>
        </p:spPr>
        <p:txBody>
          <a:bodyPr>
            <a:spAutoFit/>
          </a:bodyPr>
          <a:lstStyle>
            <a:lvl1pPr>
              <a:defRPr>
                <a:solidFill>
                  <a:schemeClr val="tx2"/>
                </a:solidFill>
              </a:defRPr>
            </a:lvl1pPr>
          </a:lstStyle>
          <a:p>
            <a:r>
              <a:rPr lang="fr-FR" dirty="0"/>
              <a:t>Sommaire</a:t>
            </a:r>
            <a:endParaRPr lang="en-US" dirty="0"/>
          </a:p>
        </p:txBody>
      </p:sp>
      <p:sp>
        <p:nvSpPr>
          <p:cNvPr id="3" name="Content Placeholder 2"/>
          <p:cNvSpPr>
            <a:spLocks noGrp="1"/>
          </p:cNvSpPr>
          <p:nvPr>
            <p:ph idx="1" hasCustomPrompt="1"/>
          </p:nvPr>
        </p:nvSpPr>
        <p:spPr>
          <a:xfrm>
            <a:off x="628650" y="1371600"/>
            <a:ext cx="7886700" cy="4805363"/>
          </a:xfrm>
          <a:prstGeom prst="rect">
            <a:avLst/>
          </a:prstGeom>
        </p:spPr>
        <p:txBody>
          <a:bodyPr>
            <a:normAutofit/>
          </a:bodyPr>
          <a:lstStyle>
            <a:lvl1pPr marL="342900" indent="-342900">
              <a:buClr>
                <a:schemeClr val="tx1"/>
              </a:buClr>
              <a:buFont typeface="+mj-lt"/>
              <a:buAutoNum type="arabicPeriod"/>
              <a:defRPr sz="2000">
                <a:solidFill>
                  <a:schemeClr val="accent2"/>
                </a:solidFill>
              </a:defRPr>
            </a:lvl1pPr>
            <a:lvl2pPr marL="800100" indent="-342900">
              <a:buClr>
                <a:schemeClr val="tx1"/>
              </a:buClr>
              <a:buFont typeface="+mj-lt"/>
              <a:buAutoNum type="alphaLcPeriod"/>
              <a:defRPr sz="1800">
                <a:solidFill>
                  <a:schemeClr val="accent2"/>
                </a:solidFill>
              </a:defRPr>
            </a:lvl2pPr>
            <a:lvl3pPr>
              <a:buClr>
                <a:schemeClr val="tx1"/>
              </a:buClr>
              <a:buSzPct val="125000"/>
              <a:defRPr sz="1600">
                <a:solidFill>
                  <a:schemeClr val="accent2"/>
                </a:solidFill>
              </a:defRPr>
            </a:lvl3pPr>
            <a:lvl4pPr marL="1600200" indent="-228600">
              <a:buClr>
                <a:schemeClr val="tx1"/>
              </a:buClr>
              <a:buFont typeface="Courier New" panose="02070309020205020404" pitchFamily="49" charset="0"/>
              <a:buChar char="o"/>
              <a:defRPr sz="1400">
                <a:solidFill>
                  <a:schemeClr val="accent2"/>
                </a:solidFill>
              </a:defRPr>
            </a:lvl4pPr>
            <a:lvl5pPr marL="2057400" indent="-228600">
              <a:buClr>
                <a:schemeClr val="tx1"/>
              </a:buClr>
              <a:buFont typeface="Raleway" panose="020B0503030101060003" pitchFamily="34" charset="0"/>
              <a:buChar char="∙"/>
              <a:defRPr sz="1400">
                <a:solidFill>
                  <a:schemeClr val="accent2"/>
                </a:solidFill>
              </a:defRPr>
            </a:lvl5pPr>
          </a:lstStyle>
          <a:p>
            <a:pPr lvl="0"/>
            <a:r>
              <a:rPr lang="fr-FR" dirty="0"/>
              <a:t>Titre du chapitre</a:t>
            </a:r>
          </a:p>
          <a:p>
            <a:pPr lvl="1"/>
            <a:r>
              <a:rPr lang="fr-FR" dirty="0"/>
              <a:t>Titre de la partie</a:t>
            </a:r>
          </a:p>
          <a:p>
            <a:pPr lvl="2"/>
            <a:r>
              <a:rPr lang="fr-FR" dirty="0"/>
              <a:t>Niveau 1</a:t>
            </a:r>
          </a:p>
          <a:p>
            <a:pPr lvl="3"/>
            <a:r>
              <a:rPr lang="fr-FR" dirty="0"/>
              <a:t>Niveau 2</a:t>
            </a:r>
          </a:p>
          <a:p>
            <a:pPr lvl="4"/>
            <a:r>
              <a:rPr lang="fr-FR" dirty="0"/>
              <a:t>Niveau 3</a:t>
            </a:r>
            <a:endParaRPr lang="en-US" dirty="0"/>
          </a:p>
        </p:txBody>
      </p:sp>
      <p:sp>
        <p:nvSpPr>
          <p:cNvPr id="9"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Tree>
    <p:extLst>
      <p:ext uri="{BB962C8B-B14F-4D97-AF65-F5344CB8AC3E}">
        <p14:creationId xmlns:p14="http://schemas.microsoft.com/office/powerpoint/2010/main" val="10699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bg1"/>
        </a:solidFill>
        <a:effectLst/>
      </p:bgPr>
    </p:bg>
    <p:spTree>
      <p:nvGrpSpPr>
        <p:cNvPr id="1" name=""/>
        <p:cNvGrpSpPr/>
        <p:nvPr/>
      </p:nvGrpSpPr>
      <p:grpSpPr>
        <a:xfrm>
          <a:off x="0" y="0"/>
          <a:ext cx="0" cy="0"/>
          <a:chOff x="0" y="0"/>
          <a:chExt cx="0" cy="0"/>
        </a:xfrm>
      </p:grpSpPr>
      <p:sp>
        <p:nvSpPr>
          <p:cNvPr id="5"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6" name="Title 1"/>
          <p:cNvSpPr>
            <a:spLocks noGrp="1"/>
          </p:cNvSpPr>
          <p:nvPr>
            <p:ph type="title" hasCustomPrompt="1"/>
          </p:nvPr>
        </p:nvSpPr>
        <p:spPr>
          <a:xfrm>
            <a:off x="885836" y="1416265"/>
            <a:ext cx="7372329" cy="577081"/>
          </a:xfrm>
          <a:prstGeom prst="rect">
            <a:avLst/>
          </a:prstGeom>
        </p:spPr>
        <p:txBody>
          <a:bodyPr wrap="square" anchor="b">
            <a:spAutoFit/>
          </a:bodyPr>
          <a:lstStyle>
            <a:lvl1pPr>
              <a:defRPr sz="3500" kern="1200" spc="0" baseline="0">
                <a:solidFill>
                  <a:schemeClr val="bg1"/>
                </a:solidFill>
              </a:defRPr>
            </a:lvl1pPr>
          </a:lstStyle>
          <a:p>
            <a:r>
              <a:rPr lang="fr-FR" dirty="0"/>
              <a:t>Chapitre </a:t>
            </a:r>
            <a:r>
              <a:rPr lang="fr-FR" dirty="0" err="1"/>
              <a:t>n°X</a:t>
            </a:r>
            <a:r>
              <a:rPr lang="fr-FR" dirty="0"/>
              <a:t> :</a:t>
            </a:r>
            <a:endParaRPr lang="en-US" dirty="0"/>
          </a:p>
        </p:txBody>
      </p:sp>
      <p:sp>
        <p:nvSpPr>
          <p:cNvPr id="7" name="Text Placeholder 2"/>
          <p:cNvSpPr>
            <a:spLocks noGrp="1"/>
          </p:cNvSpPr>
          <p:nvPr>
            <p:ph type="body" idx="1" hasCustomPrompt="1"/>
          </p:nvPr>
        </p:nvSpPr>
        <p:spPr>
          <a:xfrm>
            <a:off x="885836" y="2058632"/>
            <a:ext cx="7372329" cy="1646593"/>
          </a:xfrm>
          <a:prstGeom prst="rect">
            <a:avLst/>
          </a:prstGeom>
        </p:spPr>
        <p:txBody>
          <a:bodyPr>
            <a:normAutofit/>
          </a:bodyPr>
          <a:lstStyle>
            <a:lvl1pPr marL="0" indent="0">
              <a:buNone/>
              <a:defRPr sz="4400" b="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Titre du chapitre</a:t>
            </a:r>
          </a:p>
        </p:txBody>
      </p:sp>
    </p:spTree>
    <p:extLst>
      <p:ext uri="{BB962C8B-B14F-4D97-AF65-F5344CB8AC3E}">
        <p14:creationId xmlns:p14="http://schemas.microsoft.com/office/powerpoint/2010/main" val="164354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968843"/>
            <a:ext cx="7886700" cy="4208120"/>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9"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6"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7"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119088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2636883"/>
            <a:ext cx="7886700" cy="3540080"/>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9"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6"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7"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
        <p:nvSpPr>
          <p:cNvPr id="8" name="Text Placeholder 2"/>
          <p:cNvSpPr>
            <a:spLocks noGrp="1"/>
          </p:cNvSpPr>
          <p:nvPr>
            <p:ph type="body" idx="15"/>
          </p:nvPr>
        </p:nvSpPr>
        <p:spPr>
          <a:xfrm>
            <a:off x="629842" y="1960609"/>
            <a:ext cx="7885508" cy="676274"/>
          </a:xfrm>
          <a:prstGeom prst="rect">
            <a:avLst/>
          </a:prstGeo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Tree>
    <p:extLst>
      <p:ext uri="{BB962C8B-B14F-4D97-AF65-F5344CB8AC3E}">
        <p14:creationId xmlns:p14="http://schemas.microsoft.com/office/powerpoint/2010/main" val="407701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628650" y="1968843"/>
            <a:ext cx="3886200" cy="4208120"/>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9" name="Content Placeholder 2"/>
          <p:cNvSpPr>
            <a:spLocks noGrp="1"/>
          </p:cNvSpPr>
          <p:nvPr>
            <p:ph idx="14" hasCustomPrompt="1"/>
          </p:nvPr>
        </p:nvSpPr>
        <p:spPr>
          <a:xfrm>
            <a:off x="4629150" y="1968843"/>
            <a:ext cx="3886200" cy="4208120"/>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11"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7"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13"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154287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re et 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10" name="Content Placeholder 2"/>
          <p:cNvSpPr>
            <a:spLocks noGrp="1"/>
          </p:cNvSpPr>
          <p:nvPr>
            <p:ph idx="1" hasCustomPrompt="1"/>
          </p:nvPr>
        </p:nvSpPr>
        <p:spPr>
          <a:xfrm>
            <a:off x="628650" y="2661598"/>
            <a:ext cx="3869532" cy="3523599"/>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11" name="Content Placeholder 2"/>
          <p:cNvSpPr>
            <a:spLocks noGrp="1"/>
          </p:cNvSpPr>
          <p:nvPr>
            <p:ph idx="14" hasCustomPrompt="1"/>
          </p:nvPr>
        </p:nvSpPr>
        <p:spPr>
          <a:xfrm>
            <a:off x="4629150" y="2661598"/>
            <a:ext cx="3886200" cy="3523599"/>
          </a:xfrm>
          <a:prstGeom prst="rect">
            <a:avLst/>
          </a:prstGeom>
        </p:spPr>
        <p:txBody>
          <a:bodyPr anchor="t">
            <a:normAutofit/>
          </a:bodyPr>
          <a:lstStyle>
            <a:lvl1pPr marL="342900" indent="-342900">
              <a:buClr>
                <a:schemeClr val="tx1"/>
              </a:buClr>
              <a:buSzPct val="125000"/>
              <a:buFont typeface="Arial" panose="020B0604020202020204" pitchFamily="34" charset="0"/>
              <a:buChar char="•"/>
              <a:defRPr sz="2000">
                <a:solidFill>
                  <a:schemeClr val="accent2"/>
                </a:solidFill>
              </a:defRPr>
            </a:lvl1pPr>
            <a:lvl2pPr marL="800100" indent="-342900">
              <a:buClr>
                <a:schemeClr val="tx1"/>
              </a:buClr>
              <a:buFont typeface="Courier New" panose="02070309020205020404" pitchFamily="49" charset="0"/>
              <a:buChar char="o"/>
              <a:defRPr sz="1800">
                <a:solidFill>
                  <a:schemeClr val="accent2"/>
                </a:solidFill>
              </a:defRPr>
            </a:lvl2pPr>
            <a:lvl3pPr marL="1143000" indent="-228600">
              <a:buClr>
                <a:schemeClr val="tx1"/>
              </a:buClr>
              <a:buSzPct val="100000"/>
              <a:buFont typeface="Raleway" panose="020B0503030101060003" pitchFamily="34" charset="0"/>
              <a:buChar char="∙"/>
              <a:defRPr sz="1600">
                <a:solidFill>
                  <a:schemeClr val="accent2"/>
                </a:solidFill>
              </a:defRPr>
            </a:lvl3pPr>
            <a:lvl4pPr marL="1600200" indent="-228600">
              <a:buClr>
                <a:schemeClr val="tx1"/>
              </a:buClr>
              <a:buFont typeface="Courier New" panose="02070309020205020404" pitchFamily="49" charset="0"/>
              <a:buChar char="o"/>
              <a:defRPr sz="1200">
                <a:solidFill>
                  <a:schemeClr val="accent2"/>
                </a:solidFill>
              </a:defRPr>
            </a:lvl4pPr>
            <a:lvl5pPr marL="2057400" indent="-228600">
              <a:buClr>
                <a:schemeClr val="tx1"/>
              </a:buClr>
              <a:buFont typeface="Raleway" panose="020B0503030101060003" pitchFamily="34" charset="0"/>
              <a:buChar char="∙"/>
              <a:defRPr sz="1200">
                <a:solidFill>
                  <a:schemeClr val="accent2"/>
                </a:solidFill>
              </a:defRPr>
            </a:lvl5pPr>
          </a:lstStyle>
          <a:p>
            <a:pPr lvl="0"/>
            <a:r>
              <a:rPr lang="fr-FR" dirty="0"/>
              <a:t>Niveau 1</a:t>
            </a:r>
          </a:p>
          <a:p>
            <a:pPr lvl="1"/>
            <a:r>
              <a:rPr lang="fr-FR" dirty="0"/>
              <a:t>Niveau 2</a:t>
            </a:r>
          </a:p>
          <a:p>
            <a:pPr lvl="2"/>
            <a:r>
              <a:rPr lang="fr-FR" dirty="0"/>
              <a:t>Niveau 3</a:t>
            </a:r>
            <a:endParaRPr lang="en-US" dirty="0"/>
          </a:p>
        </p:txBody>
      </p:sp>
      <p:sp>
        <p:nvSpPr>
          <p:cNvPr id="12" name="Text Placeholder 2"/>
          <p:cNvSpPr>
            <a:spLocks noGrp="1"/>
          </p:cNvSpPr>
          <p:nvPr>
            <p:ph type="body" idx="15"/>
          </p:nvPr>
        </p:nvSpPr>
        <p:spPr>
          <a:xfrm>
            <a:off x="629842" y="1960609"/>
            <a:ext cx="3868340" cy="676274"/>
          </a:xfrm>
          <a:prstGeom prst="rect">
            <a:avLst/>
          </a:prstGeo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3" name="Text Placeholder 4"/>
          <p:cNvSpPr>
            <a:spLocks noGrp="1"/>
          </p:cNvSpPr>
          <p:nvPr>
            <p:ph type="body" sz="quarter" idx="3"/>
          </p:nvPr>
        </p:nvSpPr>
        <p:spPr>
          <a:xfrm>
            <a:off x="4629150" y="1960609"/>
            <a:ext cx="3887391" cy="676274"/>
          </a:xfrm>
          <a:prstGeom prst="rect">
            <a:avLst/>
          </a:prstGeo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4"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
        <p:nvSpPr>
          <p:cNvPr id="15"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Tree>
    <p:extLst>
      <p:ext uri="{BB962C8B-B14F-4D97-AF65-F5344CB8AC3E}">
        <p14:creationId xmlns:p14="http://schemas.microsoft.com/office/powerpoint/2010/main" val="30154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5" name="Espace réservé du numéro de diapositive 8"/>
          <p:cNvSpPr>
            <a:spLocks noGrp="1"/>
          </p:cNvSpPr>
          <p:nvPr>
            <p:ph type="sldNum" sz="quarter" idx="12"/>
          </p:nvPr>
        </p:nvSpPr>
        <p:spPr>
          <a:xfrm>
            <a:off x="6457950" y="6356351"/>
            <a:ext cx="2471866" cy="365125"/>
          </a:xfrm>
          <a:prstGeom prst="rect">
            <a:avLst/>
          </a:prstGeom>
        </p:spPr>
        <p:txBody>
          <a:bodyPr anchor="b"/>
          <a:lstStyle>
            <a:lvl1pPr algn="r">
              <a:defRPr sz="1200">
                <a:solidFill>
                  <a:schemeClr val="tx1"/>
                </a:solidFill>
              </a:defRPr>
            </a:lvl1pPr>
          </a:lstStyle>
          <a:p>
            <a:fld id="{5FB8C8E5-9E61-4D72-A385-ADBAEBF6D92A}" type="slidenum">
              <a:rPr lang="fr-FR" smtClean="0"/>
              <a:pPr/>
              <a:t>‹N°›</a:t>
            </a:fld>
            <a:endParaRPr lang="fr-FR" dirty="0"/>
          </a:p>
        </p:txBody>
      </p:sp>
      <p:sp>
        <p:nvSpPr>
          <p:cNvPr id="6" name="Espace réservé du texte 6"/>
          <p:cNvSpPr>
            <a:spLocks noGrp="1"/>
          </p:cNvSpPr>
          <p:nvPr>
            <p:ph type="body" sz="quarter" idx="18" hasCustomPrompt="1"/>
          </p:nvPr>
        </p:nvSpPr>
        <p:spPr>
          <a:xfrm>
            <a:off x="628650" y="700088"/>
            <a:ext cx="7886700" cy="428625"/>
          </a:xfrm>
          <a:prstGeom prst="rect">
            <a:avLst/>
          </a:prstGeom>
        </p:spPr>
        <p:txBody>
          <a:bodyPr/>
          <a:lstStyle>
            <a:lvl1pPr marL="514350" indent="-514350">
              <a:buFont typeface="+mj-lt"/>
              <a:buAutoNum type="alphaLcPeriod"/>
              <a:defRPr sz="2400">
                <a:latin typeface="+mj-lt"/>
              </a:defRPr>
            </a:lvl1pPr>
            <a:lvl2pPr marL="914400" indent="-457200">
              <a:buFont typeface="+mj-lt"/>
              <a:buAutoNum type="alphaLcPeriod"/>
              <a:defRPr sz="2400">
                <a:latin typeface="+mj-lt"/>
              </a:defRPr>
            </a:lvl2pPr>
            <a:lvl3pPr marL="1371600" indent="-457200">
              <a:buFont typeface="+mj-lt"/>
              <a:buAutoNum type="alphaLcPeriod"/>
              <a:defRPr sz="2400">
                <a:latin typeface="+mj-lt"/>
              </a:defRPr>
            </a:lvl3pPr>
            <a:lvl4pPr marL="1714500" indent="-342900">
              <a:buFont typeface="+mj-lt"/>
              <a:buAutoNum type="alphaLcPeriod"/>
              <a:defRPr sz="2400">
                <a:latin typeface="+mj-lt"/>
              </a:defRPr>
            </a:lvl4pPr>
            <a:lvl5pPr marL="2171700" indent="-342900">
              <a:buFont typeface="+mj-lt"/>
              <a:buAutoNum type="alphaLcPeriod"/>
              <a:defRPr sz="2400">
                <a:latin typeface="+mj-lt"/>
              </a:defRPr>
            </a:lvl5pPr>
          </a:lstStyle>
          <a:p>
            <a:pPr lvl="0"/>
            <a:r>
              <a:rPr lang="fr-FR" dirty="0"/>
              <a:t>Titre de la partie</a:t>
            </a:r>
          </a:p>
        </p:txBody>
      </p:sp>
      <p:sp>
        <p:nvSpPr>
          <p:cNvPr id="7" name="Title 1"/>
          <p:cNvSpPr>
            <a:spLocks noGrp="1"/>
          </p:cNvSpPr>
          <p:nvPr>
            <p:ph type="title" hasCustomPrompt="1"/>
          </p:nvPr>
        </p:nvSpPr>
        <p:spPr>
          <a:xfrm>
            <a:off x="628650" y="269876"/>
            <a:ext cx="7886700" cy="369332"/>
          </a:xfrm>
          <a:prstGeom prst="rect">
            <a:avLst/>
          </a:prstGeom>
        </p:spPr>
        <p:txBody>
          <a:bodyPr anchor="t">
            <a:spAutoFit/>
          </a:bodyPr>
          <a:lstStyle>
            <a:lvl1pPr>
              <a:defRPr sz="2000" b="0">
                <a:solidFill>
                  <a:schemeClr val="tx2"/>
                </a:solidFill>
              </a:defRPr>
            </a:lvl1pPr>
          </a:lstStyle>
          <a:p>
            <a:r>
              <a:rPr lang="fr-FR" dirty="0"/>
              <a:t>Chapitre </a:t>
            </a:r>
            <a:r>
              <a:rPr lang="fr-FR" dirty="0" err="1"/>
              <a:t>n°X</a:t>
            </a:r>
            <a:r>
              <a:rPr lang="fr-FR" dirty="0"/>
              <a:t> :</a:t>
            </a:r>
            <a:endParaRPr lang="en-US" dirty="0"/>
          </a:p>
        </p:txBody>
      </p:sp>
    </p:spTree>
    <p:extLst>
      <p:ext uri="{BB962C8B-B14F-4D97-AF65-F5344CB8AC3E}">
        <p14:creationId xmlns:p14="http://schemas.microsoft.com/office/powerpoint/2010/main" val="72895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70522"/>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 id="2147483677" r:id="rId4"/>
    <p:sldLayoutId id="2147483673" r:id="rId5"/>
    <p:sldLayoutId id="2147483674" r:id="rId6"/>
    <p:sldLayoutId id="2147483664" r:id="rId7"/>
    <p:sldLayoutId id="2147483665" r:id="rId8"/>
    <p:sldLayoutId id="2147483676" r:id="rId9"/>
    <p:sldLayoutId id="2147483675" r:id="rId10"/>
    <p:sldLayoutId id="2147483669" r:id="rId11"/>
    <p:sldLayoutId id="2147483668" r:id="rId12"/>
    <p:sldLayoutId id="214748366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coop.tierslieux.net/glossaire/tiers-lie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6" y="3291553"/>
            <a:ext cx="5413822" cy="2662680"/>
          </a:xfrm>
          <a:prstGeom prst="rect">
            <a:avLst/>
          </a:prstGeom>
        </p:spPr>
      </p:pic>
      <p:sp>
        <p:nvSpPr>
          <p:cNvPr id="2" name="Titre 1"/>
          <p:cNvSpPr>
            <a:spLocks noGrp="1"/>
          </p:cNvSpPr>
          <p:nvPr>
            <p:ph type="title"/>
          </p:nvPr>
        </p:nvSpPr>
        <p:spPr/>
        <p:txBody>
          <a:bodyPr rtlCol="0" anchor="t">
            <a:noAutofit/>
          </a:bodyPr>
          <a:lstStyle/>
          <a:p>
            <a:pPr algn="l" eaLnBrk="1" fontAlgn="auto" hangingPunct="1">
              <a:spcAft>
                <a:spcPts val="0"/>
              </a:spcAft>
              <a:defRPr/>
            </a:pPr>
            <a:r>
              <a:rPr lang="fr-FR" sz="3200" spc="-150" dirty="0">
                <a:solidFill>
                  <a:srgbClr val="900041"/>
                </a:solidFill>
                <a:latin typeface="Raleway" pitchFamily="34" charset="0"/>
              </a:rPr>
              <a:t>Les projets d’équipements</a:t>
            </a:r>
          </a:p>
        </p:txBody>
      </p:sp>
      <p:sp>
        <p:nvSpPr>
          <p:cNvPr id="4" name="Espace réservé du texte 3"/>
          <p:cNvSpPr>
            <a:spLocks noGrp="1"/>
          </p:cNvSpPr>
          <p:nvPr>
            <p:ph type="body" idx="1"/>
          </p:nvPr>
        </p:nvSpPr>
        <p:spPr>
          <a:xfrm>
            <a:off x="427383" y="278296"/>
            <a:ext cx="8488017" cy="3528391"/>
          </a:xfrm>
        </p:spPr>
        <p:txBody>
          <a:bodyPr>
            <a:noAutofit/>
          </a:bodyPr>
          <a:lstStyle/>
          <a:p>
            <a:pPr algn="ctr">
              <a:spcBef>
                <a:spcPct val="0"/>
              </a:spcBef>
            </a:pPr>
            <a:endParaRPr lang="fr-FR" altLang="fr-FR" sz="3600" dirty="0"/>
          </a:p>
          <a:p>
            <a:pPr algn="ctr">
              <a:spcBef>
                <a:spcPct val="0"/>
              </a:spcBef>
            </a:pPr>
            <a:endParaRPr lang="fr-FR" altLang="fr-FR" sz="3600" dirty="0"/>
          </a:p>
          <a:p>
            <a:pPr algn="ctr">
              <a:spcBef>
                <a:spcPct val="0"/>
              </a:spcBef>
            </a:pPr>
            <a:r>
              <a:rPr lang="fr-FR" altLang="fr-FR" sz="3600" dirty="0"/>
              <a:t>L’Espace Social &amp; Culturel Commun Eugénie Duval  </a:t>
            </a:r>
          </a:p>
        </p:txBody>
      </p:sp>
    </p:spTree>
    <p:extLst>
      <p:ext uri="{BB962C8B-B14F-4D97-AF65-F5344CB8AC3E}">
        <p14:creationId xmlns:p14="http://schemas.microsoft.com/office/powerpoint/2010/main" val="402952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5FB8C8E5-9E61-4D72-A385-ADBAEBF6D92A}" type="slidenum">
              <a:rPr lang="fr-FR" smtClean="0"/>
              <a:pPr/>
              <a:t>10</a:t>
            </a:fld>
            <a:endParaRPr lang="fr-FR" dirty="0"/>
          </a:p>
        </p:txBody>
      </p:sp>
      <p:sp>
        <p:nvSpPr>
          <p:cNvPr id="4" name="Espace réservé du texte 3"/>
          <p:cNvSpPr>
            <a:spLocks noGrp="1"/>
          </p:cNvSpPr>
          <p:nvPr>
            <p:ph type="body" sz="quarter" idx="18"/>
          </p:nvPr>
        </p:nvSpPr>
        <p:spPr>
          <a:xfrm>
            <a:off x="539198" y="431731"/>
            <a:ext cx="7886700" cy="428625"/>
          </a:xfrm>
        </p:spPr>
        <p:txBody>
          <a:bodyPr/>
          <a:lstStyle/>
          <a:p>
            <a:pPr marL="0" indent="0">
              <a:buNone/>
            </a:pPr>
            <a:r>
              <a:rPr lang="fr-FR" dirty="0"/>
              <a:t>La médiathèque et le Café Citoyen</a:t>
            </a:r>
          </a:p>
        </p:txBody>
      </p:sp>
      <p:sp>
        <p:nvSpPr>
          <p:cNvPr id="8" name="ZoneTexte 7"/>
          <p:cNvSpPr txBox="1"/>
          <p:nvPr/>
        </p:nvSpPr>
        <p:spPr>
          <a:xfrm>
            <a:off x="733011" y="1952108"/>
            <a:ext cx="7692887" cy="4185761"/>
          </a:xfrm>
          <a:prstGeom prst="rect">
            <a:avLst/>
          </a:prstGeom>
          <a:noFill/>
        </p:spPr>
        <p:txBody>
          <a:bodyPr wrap="square" rtlCol="0">
            <a:spAutoFit/>
          </a:bodyPr>
          <a:lstStyle/>
          <a:p>
            <a:r>
              <a:rPr lang="fr-FR" dirty="0">
                <a:solidFill>
                  <a:schemeClr val="accent2"/>
                </a:solidFill>
              </a:rPr>
              <a:t>La médiathèque de Maen Roch est pensée par l’équipe comme une </a:t>
            </a:r>
            <a:r>
              <a:rPr lang="fr-FR" b="1" dirty="0">
                <a:solidFill>
                  <a:schemeClr val="accent2"/>
                </a:solidFill>
              </a:rPr>
              <a:t>« maison commune »</a:t>
            </a:r>
            <a:r>
              <a:rPr lang="fr-FR" dirty="0">
                <a:solidFill>
                  <a:schemeClr val="accent2"/>
                </a:solidFill>
              </a:rPr>
              <a:t> que l’on fréquente collectivement, dans laquelle on se croise, on se rencontre, on échange.  Elle propose plus d’une dizaines de magazines, des partitions, des espaces et collections pour tous les publics, une salle d’animation mis à disposition sur réservation pour du télé travail, </a:t>
            </a:r>
          </a:p>
          <a:p>
            <a:endParaRPr lang="fr-FR" dirty="0">
              <a:solidFill>
                <a:schemeClr val="accent2"/>
              </a:solidFill>
            </a:endParaRPr>
          </a:p>
          <a:p>
            <a:r>
              <a:rPr lang="fr-FR" dirty="0">
                <a:solidFill>
                  <a:schemeClr val="accent2"/>
                </a:solidFill>
              </a:rPr>
              <a:t>Le Café Citoyen est le symbole du projet de mixité et d’ouverture de l’Espace Social et Culturel Commun. </a:t>
            </a:r>
          </a:p>
          <a:p>
            <a:r>
              <a:rPr lang="fr-FR" dirty="0">
                <a:solidFill>
                  <a:schemeClr val="accent2"/>
                </a:solidFill>
              </a:rPr>
              <a:t>Ouvert tous les jours, même lors de la fermeture au public de la médiathèque, cet espace sera ouvert environ 42 h par semaine. </a:t>
            </a:r>
          </a:p>
          <a:p>
            <a:r>
              <a:rPr lang="fr-FR" dirty="0">
                <a:solidFill>
                  <a:schemeClr val="accent2"/>
                </a:solidFill>
              </a:rPr>
              <a:t>Il proposera un coin cafeteria avec un meuble tisanerie avec évier, des tables et des chaises dans l’esprit des cafés librairies et un poste informatique. </a:t>
            </a:r>
          </a:p>
          <a:p>
            <a:endParaRPr lang="fr-FR" sz="1400" dirty="0">
              <a:solidFill>
                <a:schemeClr val="accent2"/>
              </a:solidFill>
            </a:endParaRPr>
          </a:p>
        </p:txBody>
      </p:sp>
    </p:spTree>
    <p:extLst>
      <p:ext uri="{BB962C8B-B14F-4D97-AF65-F5344CB8AC3E}">
        <p14:creationId xmlns:p14="http://schemas.microsoft.com/office/powerpoint/2010/main" val="67824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98D366-F918-DC05-A382-9EFB0BBE0936}"/>
              </a:ext>
            </a:extLst>
          </p:cNvPr>
          <p:cNvSpPr>
            <a:spLocks noGrp="1"/>
          </p:cNvSpPr>
          <p:nvPr>
            <p:ph type="sldNum" sz="quarter" idx="12"/>
          </p:nvPr>
        </p:nvSpPr>
        <p:spPr/>
        <p:txBody>
          <a:bodyPr/>
          <a:lstStyle/>
          <a:p>
            <a:fld id="{5FB8C8E5-9E61-4D72-A385-ADBAEBF6D92A}" type="slidenum">
              <a:rPr lang="fr-FR" smtClean="0"/>
              <a:pPr/>
              <a:t>11</a:t>
            </a:fld>
            <a:endParaRPr lang="fr-FR" dirty="0"/>
          </a:p>
        </p:txBody>
      </p:sp>
      <p:pic>
        <p:nvPicPr>
          <p:cNvPr id="7" name="Image 6">
            <a:extLst>
              <a:ext uri="{FF2B5EF4-FFF2-40B4-BE49-F238E27FC236}">
                <a16:creationId xmlns:a16="http://schemas.microsoft.com/office/drawing/2014/main" id="{F5A05444-C716-C118-F17A-10D4983B27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8064" y="0"/>
            <a:ext cx="3840899" cy="2880000"/>
          </a:xfrm>
          <a:prstGeom prst="rect">
            <a:avLst/>
          </a:prstGeom>
        </p:spPr>
      </p:pic>
      <p:pic>
        <p:nvPicPr>
          <p:cNvPr id="18" name="Image 17">
            <a:extLst>
              <a:ext uri="{FF2B5EF4-FFF2-40B4-BE49-F238E27FC236}">
                <a16:creationId xmlns:a16="http://schemas.microsoft.com/office/drawing/2014/main" id="{C4F1619A-9F81-A1BE-7031-3D4FB159B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162" y="3429000"/>
            <a:ext cx="3837601" cy="2880000"/>
          </a:xfrm>
          <a:prstGeom prst="rect">
            <a:avLst/>
          </a:prstGeom>
        </p:spPr>
      </p:pic>
      <p:pic>
        <p:nvPicPr>
          <p:cNvPr id="19" name="Image 18">
            <a:extLst>
              <a:ext uri="{FF2B5EF4-FFF2-40B4-BE49-F238E27FC236}">
                <a16:creationId xmlns:a16="http://schemas.microsoft.com/office/drawing/2014/main" id="{BFA6E921-2769-870B-7F09-103532229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064" y="3429000"/>
            <a:ext cx="3792674" cy="2880000"/>
          </a:xfrm>
          <a:prstGeom prst="rect">
            <a:avLst/>
          </a:prstGeom>
        </p:spPr>
      </p:pic>
      <p:sp>
        <p:nvSpPr>
          <p:cNvPr id="22" name="Titre 4">
            <a:extLst>
              <a:ext uri="{FF2B5EF4-FFF2-40B4-BE49-F238E27FC236}">
                <a16:creationId xmlns:a16="http://schemas.microsoft.com/office/drawing/2014/main" id="{7C263A64-10BC-8F0C-84E5-7CA538FF9BE8}"/>
              </a:ext>
            </a:extLst>
          </p:cNvPr>
          <p:cNvSpPr>
            <a:spLocks noGrp="1"/>
          </p:cNvSpPr>
          <p:nvPr>
            <p:ph type="title"/>
          </p:nvPr>
        </p:nvSpPr>
        <p:spPr>
          <a:xfrm>
            <a:off x="463397" y="3011384"/>
            <a:ext cx="3249287" cy="286232"/>
          </a:xfrm>
        </p:spPr>
        <p:txBody>
          <a:bodyPr/>
          <a:lstStyle/>
          <a:p>
            <a:pPr algn="ctr"/>
            <a:r>
              <a:rPr lang="fr-FR" sz="1400" u="sng" dirty="0">
                <a:solidFill>
                  <a:schemeClr val="accent2"/>
                </a:solidFill>
                <a:latin typeface="+mn-lt"/>
              </a:rPr>
              <a:t>Le café citoyen  </a:t>
            </a:r>
          </a:p>
        </p:txBody>
      </p:sp>
      <p:sp>
        <p:nvSpPr>
          <p:cNvPr id="23" name="Titre 4">
            <a:extLst>
              <a:ext uri="{FF2B5EF4-FFF2-40B4-BE49-F238E27FC236}">
                <a16:creationId xmlns:a16="http://schemas.microsoft.com/office/drawing/2014/main" id="{3101415E-51D5-6C6F-DAD4-868590920153}"/>
              </a:ext>
            </a:extLst>
          </p:cNvPr>
          <p:cNvSpPr txBox="1">
            <a:spLocks/>
          </p:cNvSpPr>
          <p:nvPr/>
        </p:nvSpPr>
        <p:spPr>
          <a:xfrm>
            <a:off x="463396" y="6440384"/>
            <a:ext cx="3249287" cy="286232"/>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La médiathèque </a:t>
            </a:r>
          </a:p>
        </p:txBody>
      </p:sp>
      <p:pic>
        <p:nvPicPr>
          <p:cNvPr id="24" name="Image 23">
            <a:extLst>
              <a:ext uri="{FF2B5EF4-FFF2-40B4-BE49-F238E27FC236}">
                <a16:creationId xmlns:a16="http://schemas.microsoft.com/office/drawing/2014/main" id="{C48935B2-CFB0-7569-A307-CC8BCBC65C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053" y="-1"/>
            <a:ext cx="4327023" cy="2879999"/>
          </a:xfrm>
          <a:prstGeom prst="rect">
            <a:avLst/>
          </a:prstGeom>
        </p:spPr>
      </p:pic>
    </p:spTree>
    <p:extLst>
      <p:ext uri="{BB962C8B-B14F-4D97-AF65-F5344CB8AC3E}">
        <p14:creationId xmlns:p14="http://schemas.microsoft.com/office/powerpoint/2010/main" val="130064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98D366-F918-DC05-A382-9EFB0BBE0936}"/>
              </a:ext>
            </a:extLst>
          </p:cNvPr>
          <p:cNvSpPr>
            <a:spLocks noGrp="1"/>
          </p:cNvSpPr>
          <p:nvPr>
            <p:ph type="sldNum" sz="quarter" idx="12"/>
          </p:nvPr>
        </p:nvSpPr>
        <p:spPr/>
        <p:txBody>
          <a:bodyPr/>
          <a:lstStyle/>
          <a:p>
            <a:fld id="{5FB8C8E5-9E61-4D72-A385-ADBAEBF6D92A}" type="slidenum">
              <a:rPr lang="fr-FR" smtClean="0"/>
              <a:pPr/>
              <a:t>12</a:t>
            </a:fld>
            <a:endParaRPr lang="fr-FR" dirty="0"/>
          </a:p>
        </p:txBody>
      </p:sp>
      <p:sp>
        <p:nvSpPr>
          <p:cNvPr id="5" name="Titre 4">
            <a:extLst>
              <a:ext uri="{FF2B5EF4-FFF2-40B4-BE49-F238E27FC236}">
                <a16:creationId xmlns:a16="http://schemas.microsoft.com/office/drawing/2014/main" id="{44A2D356-EC3C-1679-E957-42820BFAA920}"/>
              </a:ext>
            </a:extLst>
          </p:cNvPr>
          <p:cNvSpPr>
            <a:spLocks noGrp="1"/>
          </p:cNvSpPr>
          <p:nvPr>
            <p:ph type="title"/>
          </p:nvPr>
        </p:nvSpPr>
        <p:spPr>
          <a:xfrm>
            <a:off x="628650" y="269876"/>
            <a:ext cx="7886700" cy="535531"/>
          </a:xfrm>
        </p:spPr>
        <p:txBody>
          <a:bodyPr/>
          <a:lstStyle/>
          <a:p>
            <a:r>
              <a:rPr lang="fr-FR" sz="3200" dirty="0"/>
              <a:t>En images </a:t>
            </a:r>
          </a:p>
        </p:txBody>
      </p:sp>
      <p:sp>
        <p:nvSpPr>
          <p:cNvPr id="11" name="Espace réservé du texte 10">
            <a:extLst>
              <a:ext uri="{FF2B5EF4-FFF2-40B4-BE49-F238E27FC236}">
                <a16:creationId xmlns:a16="http://schemas.microsoft.com/office/drawing/2014/main" id="{7FE42AEA-E664-0389-3C3E-4DD7B8D039A8}"/>
              </a:ext>
            </a:extLst>
          </p:cNvPr>
          <p:cNvSpPr>
            <a:spLocks noGrp="1"/>
          </p:cNvSpPr>
          <p:nvPr>
            <p:ph type="body" sz="quarter" idx="18"/>
          </p:nvPr>
        </p:nvSpPr>
        <p:spPr/>
        <p:txBody>
          <a:bodyPr/>
          <a:lstStyle/>
          <a:p>
            <a:endParaRPr lang="fr-FR"/>
          </a:p>
        </p:txBody>
      </p:sp>
      <p:pic>
        <p:nvPicPr>
          <p:cNvPr id="14" name="Image 13">
            <a:extLst>
              <a:ext uri="{FF2B5EF4-FFF2-40B4-BE49-F238E27FC236}">
                <a16:creationId xmlns:a16="http://schemas.microsoft.com/office/drawing/2014/main" id="{AF483EB2-A79F-A3DC-6EDB-F6E8B720FF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98" y="0"/>
            <a:ext cx="4320000" cy="2880000"/>
          </a:xfrm>
          <a:prstGeom prst="rect">
            <a:avLst/>
          </a:prstGeom>
        </p:spPr>
      </p:pic>
      <p:pic>
        <p:nvPicPr>
          <p:cNvPr id="16" name="Image 15">
            <a:extLst>
              <a:ext uri="{FF2B5EF4-FFF2-40B4-BE49-F238E27FC236}">
                <a16:creationId xmlns:a16="http://schemas.microsoft.com/office/drawing/2014/main" id="{890079AE-4DF5-0A39-8294-E5FB347B2FA6}"/>
              </a:ext>
            </a:extLst>
          </p:cNvPr>
          <p:cNvPicPr>
            <a:picLocks noChangeAspect="1"/>
          </p:cNvPicPr>
          <p:nvPr/>
        </p:nvPicPr>
        <p:blipFill>
          <a:blip r:embed="rId3"/>
          <a:stretch>
            <a:fillRect/>
          </a:stretch>
        </p:blipFill>
        <p:spPr>
          <a:xfrm>
            <a:off x="251999" y="2949606"/>
            <a:ext cx="4319999" cy="3208306"/>
          </a:xfrm>
          <a:prstGeom prst="rect">
            <a:avLst/>
          </a:prstGeom>
        </p:spPr>
      </p:pic>
      <p:pic>
        <p:nvPicPr>
          <p:cNvPr id="18" name="Image 17">
            <a:extLst>
              <a:ext uri="{FF2B5EF4-FFF2-40B4-BE49-F238E27FC236}">
                <a16:creationId xmlns:a16="http://schemas.microsoft.com/office/drawing/2014/main" id="{C13DA472-C5FB-961A-5805-3181CC30FD67}"/>
              </a:ext>
            </a:extLst>
          </p:cNvPr>
          <p:cNvPicPr>
            <a:picLocks noChangeAspect="1"/>
          </p:cNvPicPr>
          <p:nvPr/>
        </p:nvPicPr>
        <p:blipFill>
          <a:blip r:embed="rId4"/>
          <a:stretch>
            <a:fillRect/>
          </a:stretch>
        </p:blipFill>
        <p:spPr>
          <a:xfrm>
            <a:off x="4772413" y="0"/>
            <a:ext cx="4158438" cy="2880000"/>
          </a:xfrm>
          <a:prstGeom prst="rect">
            <a:avLst/>
          </a:prstGeom>
        </p:spPr>
      </p:pic>
      <p:pic>
        <p:nvPicPr>
          <p:cNvPr id="20" name="Image 19">
            <a:extLst>
              <a:ext uri="{FF2B5EF4-FFF2-40B4-BE49-F238E27FC236}">
                <a16:creationId xmlns:a16="http://schemas.microsoft.com/office/drawing/2014/main" id="{95BFC65F-1874-DFB8-33D6-A195ADC05E26}"/>
              </a:ext>
            </a:extLst>
          </p:cNvPr>
          <p:cNvPicPr>
            <a:picLocks noChangeAspect="1"/>
          </p:cNvPicPr>
          <p:nvPr/>
        </p:nvPicPr>
        <p:blipFill rotWithShape="1">
          <a:blip r:embed="rId5"/>
          <a:srcRect t="17916"/>
          <a:stretch/>
        </p:blipFill>
        <p:spPr>
          <a:xfrm>
            <a:off x="4785814" y="3017356"/>
            <a:ext cx="3923724" cy="3201639"/>
          </a:xfrm>
          <a:prstGeom prst="rect">
            <a:avLst/>
          </a:prstGeom>
        </p:spPr>
      </p:pic>
      <p:sp>
        <p:nvSpPr>
          <p:cNvPr id="21" name="Titre 4">
            <a:extLst>
              <a:ext uri="{FF2B5EF4-FFF2-40B4-BE49-F238E27FC236}">
                <a16:creationId xmlns:a16="http://schemas.microsoft.com/office/drawing/2014/main" id="{2127A828-F5B9-DB1E-C7CF-B130660233B5}"/>
              </a:ext>
            </a:extLst>
          </p:cNvPr>
          <p:cNvSpPr txBox="1">
            <a:spLocks/>
          </p:cNvSpPr>
          <p:nvPr/>
        </p:nvSpPr>
        <p:spPr>
          <a:xfrm>
            <a:off x="474413" y="6301892"/>
            <a:ext cx="3249287" cy="286232"/>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La médiathèque </a:t>
            </a:r>
          </a:p>
        </p:txBody>
      </p:sp>
    </p:spTree>
    <p:extLst>
      <p:ext uri="{BB962C8B-B14F-4D97-AF65-F5344CB8AC3E}">
        <p14:creationId xmlns:p14="http://schemas.microsoft.com/office/powerpoint/2010/main" val="91469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98D366-F918-DC05-A382-9EFB0BBE0936}"/>
              </a:ext>
            </a:extLst>
          </p:cNvPr>
          <p:cNvSpPr>
            <a:spLocks noGrp="1"/>
          </p:cNvSpPr>
          <p:nvPr>
            <p:ph type="sldNum" sz="quarter" idx="12"/>
          </p:nvPr>
        </p:nvSpPr>
        <p:spPr>
          <a:xfrm>
            <a:off x="6417326" y="6370121"/>
            <a:ext cx="2471866" cy="365125"/>
          </a:xfrm>
        </p:spPr>
        <p:txBody>
          <a:bodyPr/>
          <a:lstStyle/>
          <a:p>
            <a:fld id="{5FB8C8E5-9E61-4D72-A385-ADBAEBF6D92A}" type="slidenum">
              <a:rPr lang="fr-FR" smtClean="0"/>
              <a:pPr/>
              <a:t>13</a:t>
            </a:fld>
            <a:endParaRPr lang="fr-FR" dirty="0"/>
          </a:p>
        </p:txBody>
      </p:sp>
      <p:sp>
        <p:nvSpPr>
          <p:cNvPr id="5" name="Titre 4">
            <a:extLst>
              <a:ext uri="{FF2B5EF4-FFF2-40B4-BE49-F238E27FC236}">
                <a16:creationId xmlns:a16="http://schemas.microsoft.com/office/drawing/2014/main" id="{44A2D356-EC3C-1679-E957-42820BFAA920}"/>
              </a:ext>
            </a:extLst>
          </p:cNvPr>
          <p:cNvSpPr>
            <a:spLocks noGrp="1"/>
          </p:cNvSpPr>
          <p:nvPr>
            <p:ph type="title"/>
          </p:nvPr>
        </p:nvSpPr>
        <p:spPr>
          <a:xfrm>
            <a:off x="165941" y="3013077"/>
            <a:ext cx="3249287" cy="286232"/>
          </a:xfrm>
        </p:spPr>
        <p:txBody>
          <a:bodyPr/>
          <a:lstStyle/>
          <a:p>
            <a:pPr algn="ctr"/>
            <a:r>
              <a:rPr lang="fr-FR" sz="1400" u="sng" dirty="0">
                <a:solidFill>
                  <a:schemeClr val="accent2"/>
                </a:solidFill>
                <a:latin typeface="+mn-lt"/>
              </a:rPr>
              <a:t>L’auditorium  </a:t>
            </a:r>
          </a:p>
        </p:txBody>
      </p:sp>
      <p:pic>
        <p:nvPicPr>
          <p:cNvPr id="12" name="Image 11">
            <a:extLst>
              <a:ext uri="{FF2B5EF4-FFF2-40B4-BE49-F238E27FC236}">
                <a16:creationId xmlns:a16="http://schemas.microsoft.com/office/drawing/2014/main" id="{115F536E-47EE-9A73-A9E5-32C8A6B0FE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899971" cy="2924064"/>
          </a:xfrm>
          <a:prstGeom prst="rect">
            <a:avLst/>
          </a:prstGeom>
        </p:spPr>
      </p:pic>
      <p:pic>
        <p:nvPicPr>
          <p:cNvPr id="14" name="Image 13">
            <a:extLst>
              <a:ext uri="{FF2B5EF4-FFF2-40B4-BE49-F238E27FC236}">
                <a16:creationId xmlns:a16="http://schemas.microsoft.com/office/drawing/2014/main" id="{12F1684D-8457-5D1C-40A6-8E5333372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99309"/>
            <a:ext cx="3899971" cy="2924064"/>
          </a:xfrm>
          <a:prstGeom prst="rect">
            <a:avLst/>
          </a:prstGeom>
        </p:spPr>
      </p:pic>
      <p:sp>
        <p:nvSpPr>
          <p:cNvPr id="15" name="Titre 4">
            <a:extLst>
              <a:ext uri="{FF2B5EF4-FFF2-40B4-BE49-F238E27FC236}">
                <a16:creationId xmlns:a16="http://schemas.microsoft.com/office/drawing/2014/main" id="{662B73BB-DEFC-B1AD-02D9-5060732F584E}"/>
              </a:ext>
            </a:extLst>
          </p:cNvPr>
          <p:cNvSpPr txBox="1">
            <a:spLocks/>
          </p:cNvSpPr>
          <p:nvPr/>
        </p:nvSpPr>
        <p:spPr>
          <a:xfrm>
            <a:off x="0" y="6312385"/>
            <a:ext cx="3249287" cy="286232"/>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Le studio </a:t>
            </a:r>
          </a:p>
        </p:txBody>
      </p:sp>
      <p:pic>
        <p:nvPicPr>
          <p:cNvPr id="17" name="Image 16">
            <a:extLst>
              <a:ext uri="{FF2B5EF4-FFF2-40B4-BE49-F238E27FC236}">
                <a16:creationId xmlns:a16="http://schemas.microsoft.com/office/drawing/2014/main" id="{5F161A23-9DF8-52D0-50B1-BB8DBE2EA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5912" y="1"/>
            <a:ext cx="3896315" cy="2924064"/>
          </a:xfrm>
          <a:prstGeom prst="rect">
            <a:avLst/>
          </a:prstGeom>
        </p:spPr>
      </p:pic>
      <p:sp>
        <p:nvSpPr>
          <p:cNvPr id="18" name="Titre 4">
            <a:extLst>
              <a:ext uri="{FF2B5EF4-FFF2-40B4-BE49-F238E27FC236}">
                <a16:creationId xmlns:a16="http://schemas.microsoft.com/office/drawing/2014/main" id="{A94EFFA4-02C8-90F8-56A7-E91B63CED09C}"/>
              </a:ext>
            </a:extLst>
          </p:cNvPr>
          <p:cNvSpPr txBox="1">
            <a:spLocks/>
          </p:cNvSpPr>
          <p:nvPr/>
        </p:nvSpPr>
        <p:spPr>
          <a:xfrm>
            <a:off x="4295430" y="3013077"/>
            <a:ext cx="3249287" cy="286232"/>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L’espace jeunes</a:t>
            </a:r>
          </a:p>
        </p:txBody>
      </p:sp>
      <p:pic>
        <p:nvPicPr>
          <p:cNvPr id="20" name="Image 19">
            <a:extLst>
              <a:ext uri="{FF2B5EF4-FFF2-40B4-BE49-F238E27FC236}">
                <a16:creationId xmlns:a16="http://schemas.microsoft.com/office/drawing/2014/main" id="{A8D03FBD-02AB-0D0C-957E-CBD4BB1D76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5912" y="3323135"/>
            <a:ext cx="4251823" cy="2834548"/>
          </a:xfrm>
          <a:prstGeom prst="rect">
            <a:avLst/>
          </a:prstGeom>
        </p:spPr>
      </p:pic>
      <p:sp>
        <p:nvSpPr>
          <p:cNvPr id="21" name="Titre 4">
            <a:extLst>
              <a:ext uri="{FF2B5EF4-FFF2-40B4-BE49-F238E27FC236}">
                <a16:creationId xmlns:a16="http://schemas.microsoft.com/office/drawing/2014/main" id="{3A383D7E-3528-3344-B0E5-83EE198F91FD}"/>
              </a:ext>
            </a:extLst>
          </p:cNvPr>
          <p:cNvSpPr txBox="1">
            <a:spLocks/>
          </p:cNvSpPr>
          <p:nvPr/>
        </p:nvSpPr>
        <p:spPr>
          <a:xfrm>
            <a:off x="4444596" y="6266452"/>
            <a:ext cx="3249287" cy="480131"/>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La salle d’animation mutualisée (Médiathèque / espace jeunes</a:t>
            </a:r>
          </a:p>
        </p:txBody>
      </p:sp>
    </p:spTree>
    <p:extLst>
      <p:ext uri="{BB962C8B-B14F-4D97-AF65-F5344CB8AC3E}">
        <p14:creationId xmlns:p14="http://schemas.microsoft.com/office/powerpoint/2010/main" val="2914594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98D366-F918-DC05-A382-9EFB0BBE0936}"/>
              </a:ext>
            </a:extLst>
          </p:cNvPr>
          <p:cNvSpPr>
            <a:spLocks noGrp="1"/>
          </p:cNvSpPr>
          <p:nvPr>
            <p:ph type="sldNum" sz="quarter" idx="12"/>
          </p:nvPr>
        </p:nvSpPr>
        <p:spPr>
          <a:xfrm>
            <a:off x="6417326" y="6370121"/>
            <a:ext cx="2471866" cy="365125"/>
          </a:xfrm>
        </p:spPr>
        <p:txBody>
          <a:bodyPr/>
          <a:lstStyle/>
          <a:p>
            <a:fld id="{5FB8C8E5-9E61-4D72-A385-ADBAEBF6D92A}" type="slidenum">
              <a:rPr lang="fr-FR" smtClean="0"/>
              <a:pPr/>
              <a:t>14</a:t>
            </a:fld>
            <a:endParaRPr lang="fr-FR" dirty="0"/>
          </a:p>
        </p:txBody>
      </p:sp>
      <p:sp>
        <p:nvSpPr>
          <p:cNvPr id="5" name="Titre 4">
            <a:extLst>
              <a:ext uri="{FF2B5EF4-FFF2-40B4-BE49-F238E27FC236}">
                <a16:creationId xmlns:a16="http://schemas.microsoft.com/office/drawing/2014/main" id="{44A2D356-EC3C-1679-E957-42820BFAA920}"/>
              </a:ext>
            </a:extLst>
          </p:cNvPr>
          <p:cNvSpPr>
            <a:spLocks noGrp="1"/>
          </p:cNvSpPr>
          <p:nvPr>
            <p:ph type="title"/>
          </p:nvPr>
        </p:nvSpPr>
        <p:spPr>
          <a:xfrm>
            <a:off x="165941" y="3013077"/>
            <a:ext cx="3249287" cy="286232"/>
          </a:xfrm>
        </p:spPr>
        <p:txBody>
          <a:bodyPr/>
          <a:lstStyle/>
          <a:p>
            <a:pPr algn="ctr"/>
            <a:r>
              <a:rPr lang="fr-FR" sz="1400" u="sng" dirty="0">
                <a:solidFill>
                  <a:schemeClr val="accent2"/>
                </a:solidFill>
                <a:latin typeface="+mn-lt"/>
              </a:rPr>
              <a:t>Le CDAS </a:t>
            </a:r>
          </a:p>
        </p:txBody>
      </p:sp>
      <p:sp>
        <p:nvSpPr>
          <p:cNvPr id="15" name="Titre 4">
            <a:extLst>
              <a:ext uri="{FF2B5EF4-FFF2-40B4-BE49-F238E27FC236}">
                <a16:creationId xmlns:a16="http://schemas.microsoft.com/office/drawing/2014/main" id="{662B73BB-DEFC-B1AD-02D9-5060732F584E}"/>
              </a:ext>
            </a:extLst>
          </p:cNvPr>
          <p:cNvSpPr txBox="1">
            <a:spLocks/>
          </p:cNvSpPr>
          <p:nvPr/>
        </p:nvSpPr>
        <p:spPr>
          <a:xfrm>
            <a:off x="0" y="6312385"/>
            <a:ext cx="3249287" cy="286232"/>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Salle de réunion mutualisée </a:t>
            </a:r>
          </a:p>
        </p:txBody>
      </p:sp>
      <p:pic>
        <p:nvPicPr>
          <p:cNvPr id="7" name="Image 6">
            <a:extLst>
              <a:ext uri="{FF2B5EF4-FFF2-40B4-BE49-F238E27FC236}">
                <a16:creationId xmlns:a16="http://schemas.microsoft.com/office/drawing/2014/main" id="{5654D130-0E26-27FE-E2DB-A69055EFA1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758"/>
            <a:ext cx="4258423" cy="2834549"/>
          </a:xfrm>
          <a:prstGeom prst="rect">
            <a:avLst/>
          </a:prstGeom>
        </p:spPr>
      </p:pic>
      <p:pic>
        <p:nvPicPr>
          <p:cNvPr id="9" name="Image 8">
            <a:extLst>
              <a:ext uri="{FF2B5EF4-FFF2-40B4-BE49-F238E27FC236}">
                <a16:creationId xmlns:a16="http://schemas.microsoft.com/office/drawing/2014/main" id="{D7968120-9EC9-3D34-BCF0-8CEF7BB470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0110" y="44758"/>
            <a:ext cx="4259082" cy="2834549"/>
          </a:xfrm>
          <a:prstGeom prst="rect">
            <a:avLst/>
          </a:prstGeom>
        </p:spPr>
      </p:pic>
      <p:pic>
        <p:nvPicPr>
          <p:cNvPr id="11" name="Image 10">
            <a:extLst>
              <a:ext uri="{FF2B5EF4-FFF2-40B4-BE49-F238E27FC236}">
                <a16:creationId xmlns:a16="http://schemas.microsoft.com/office/drawing/2014/main" id="{B32AC895-09CB-DC91-6F6A-AACE708FFD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388677"/>
            <a:ext cx="4258423" cy="2834340"/>
          </a:xfrm>
          <a:prstGeom prst="rect">
            <a:avLst/>
          </a:prstGeom>
        </p:spPr>
      </p:pic>
      <p:pic>
        <p:nvPicPr>
          <p:cNvPr id="22" name="Image 21">
            <a:extLst>
              <a:ext uri="{FF2B5EF4-FFF2-40B4-BE49-F238E27FC236}">
                <a16:creationId xmlns:a16="http://schemas.microsoft.com/office/drawing/2014/main" id="{E88CD7C1-8130-3B78-34E3-15D28DCAE8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5005" y="3196963"/>
            <a:ext cx="3115422" cy="3115422"/>
          </a:xfrm>
          <a:prstGeom prst="rect">
            <a:avLst/>
          </a:prstGeom>
        </p:spPr>
      </p:pic>
      <p:sp>
        <p:nvSpPr>
          <p:cNvPr id="23" name="Titre 4">
            <a:extLst>
              <a:ext uri="{FF2B5EF4-FFF2-40B4-BE49-F238E27FC236}">
                <a16:creationId xmlns:a16="http://schemas.microsoft.com/office/drawing/2014/main" id="{A480978C-01F0-D2FA-8231-EF26EF3EA430}"/>
              </a:ext>
            </a:extLst>
          </p:cNvPr>
          <p:cNvSpPr txBox="1">
            <a:spLocks/>
          </p:cNvSpPr>
          <p:nvPr/>
        </p:nvSpPr>
        <p:spPr>
          <a:xfrm>
            <a:off x="4998072" y="6354443"/>
            <a:ext cx="3249287" cy="480131"/>
          </a:xfrm>
          <a:prstGeom prst="rect">
            <a:avLst/>
          </a:prstGeom>
        </p:spPr>
        <p:txBody>
          <a:bodyPr anchor="t">
            <a:spAutoFit/>
          </a:bodyPr>
          <a:lstStyle>
            <a:lvl1pPr algn="l" defTabSz="914400" rtl="0" eaLnBrk="1" latinLnBrk="0" hangingPunct="1">
              <a:lnSpc>
                <a:spcPct val="90000"/>
              </a:lnSpc>
              <a:spcBef>
                <a:spcPct val="0"/>
              </a:spcBef>
              <a:buNone/>
              <a:defRPr sz="2000" b="0" kern="1200">
                <a:solidFill>
                  <a:schemeClr val="tx2"/>
                </a:solidFill>
                <a:latin typeface="+mj-lt"/>
                <a:ea typeface="+mj-ea"/>
                <a:cs typeface="+mj-cs"/>
              </a:defRPr>
            </a:lvl1pPr>
          </a:lstStyle>
          <a:p>
            <a:pPr algn="ctr"/>
            <a:r>
              <a:rPr lang="fr-FR" sz="1400" u="sng" dirty="0">
                <a:solidFill>
                  <a:schemeClr val="accent2"/>
                </a:solidFill>
                <a:latin typeface="+mn-lt"/>
              </a:rPr>
              <a:t>Eugénie Duval conteuse et chanteuse de langue </a:t>
            </a:r>
            <a:r>
              <a:rPr lang="fr-FR" sz="1400" u="sng" dirty="0" err="1">
                <a:solidFill>
                  <a:schemeClr val="accent2"/>
                </a:solidFill>
                <a:latin typeface="+mn-lt"/>
              </a:rPr>
              <a:t>gallèse</a:t>
            </a:r>
            <a:r>
              <a:rPr lang="fr-FR" sz="1400" u="sng" dirty="0">
                <a:solidFill>
                  <a:schemeClr val="accent2"/>
                </a:solidFill>
                <a:latin typeface="+mn-lt"/>
              </a:rPr>
              <a:t> </a:t>
            </a:r>
          </a:p>
        </p:txBody>
      </p:sp>
    </p:spTree>
    <p:extLst>
      <p:ext uri="{BB962C8B-B14F-4D97-AF65-F5344CB8AC3E}">
        <p14:creationId xmlns:p14="http://schemas.microsoft.com/office/powerpoint/2010/main" val="367891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636883"/>
            <a:ext cx="7886700" cy="3893126"/>
          </a:xfrm>
        </p:spPr>
        <p:txBody>
          <a:bodyPr>
            <a:normAutofit/>
          </a:bodyPr>
          <a:lstStyle/>
          <a:p>
            <a:pPr marL="0" indent="0">
              <a:buNone/>
            </a:pPr>
            <a:r>
              <a:rPr lang="fr-FR" dirty="0"/>
              <a:t>Il s’inscrit dans un travail initié en 1980 par la CAF 35, le Département d’Ille-et-Vilaine et la Ville de Rennes au sein de l’instance de concertation de l’action sociale et médicosociale à Rennes (ICASOR). Ce travail met en avant l’importance : </a:t>
            </a:r>
          </a:p>
          <a:p>
            <a:pPr lvl="0"/>
            <a:r>
              <a:rPr lang="fr-FR" dirty="0"/>
              <a:t>d’un lieu d’accueil unique, </a:t>
            </a:r>
          </a:p>
          <a:p>
            <a:pPr lvl="0"/>
            <a:r>
              <a:rPr lang="fr-FR" dirty="0"/>
              <a:t>de services complémentaires et coordonnés, </a:t>
            </a:r>
          </a:p>
          <a:p>
            <a:pPr lvl="0"/>
            <a:r>
              <a:rPr lang="fr-FR" dirty="0"/>
              <a:t>de conseiller les usagers</a:t>
            </a:r>
          </a:p>
          <a:p>
            <a:pPr lvl="0"/>
            <a:r>
              <a:rPr lang="fr-FR" dirty="0"/>
              <a:t>de donner la place à l’usager en tant qu’acteur.</a:t>
            </a:r>
          </a:p>
        </p:txBody>
      </p:sp>
      <p:sp>
        <p:nvSpPr>
          <p:cNvPr id="5" name="Espace réservé du texte 4"/>
          <p:cNvSpPr>
            <a:spLocks noGrp="1"/>
          </p:cNvSpPr>
          <p:nvPr>
            <p:ph type="body" sz="quarter" idx="18"/>
          </p:nvPr>
        </p:nvSpPr>
        <p:spPr>
          <a:xfrm>
            <a:off x="628650" y="265090"/>
            <a:ext cx="7886700" cy="428625"/>
          </a:xfrm>
        </p:spPr>
        <p:txBody>
          <a:bodyPr/>
          <a:lstStyle/>
          <a:p>
            <a:pPr marL="0" indent="0">
              <a:buNone/>
            </a:pPr>
            <a:r>
              <a:rPr lang="fr-FR" dirty="0"/>
              <a:t>Un « Tiers lieu »  au service de politiques transversales </a:t>
            </a:r>
          </a:p>
          <a:p>
            <a:pPr marL="0" indent="0">
              <a:buNone/>
            </a:pPr>
            <a:endParaRPr lang="fr-FR" dirty="0"/>
          </a:p>
        </p:txBody>
      </p:sp>
      <p:sp>
        <p:nvSpPr>
          <p:cNvPr id="4" name="Espace réservé du texte 3"/>
          <p:cNvSpPr>
            <a:spLocks noGrp="1"/>
          </p:cNvSpPr>
          <p:nvPr>
            <p:ph type="body" idx="15"/>
          </p:nvPr>
        </p:nvSpPr>
        <p:spPr/>
        <p:txBody>
          <a:bodyPr/>
          <a:lstStyle/>
          <a:p>
            <a:r>
              <a:rPr lang="fr-FR" dirty="0"/>
              <a:t>La genèse de l’ESCC , un peu d’histoire …  </a:t>
            </a:r>
          </a:p>
          <a:p>
            <a:endParaRPr lang="fr-FR" dirty="0"/>
          </a:p>
        </p:txBody>
      </p:sp>
    </p:spTree>
    <p:extLst>
      <p:ext uri="{BB962C8B-B14F-4D97-AF65-F5344CB8AC3E}">
        <p14:creationId xmlns:p14="http://schemas.microsoft.com/office/powerpoint/2010/main" val="104514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650" y="2636883"/>
            <a:ext cx="7886700" cy="3893126"/>
          </a:xfrm>
        </p:spPr>
        <p:txBody>
          <a:bodyPr>
            <a:normAutofit fontScale="47500" lnSpcReduction="20000"/>
          </a:bodyPr>
          <a:lstStyle/>
          <a:p>
            <a:pPr lvl="0"/>
            <a:r>
              <a:rPr lang="fr-FR" sz="3300" dirty="0">
                <a:solidFill>
                  <a:schemeClr val="bg2"/>
                </a:solidFill>
                <a:latin typeface="+mj-lt"/>
              </a:rPr>
              <a:t>En 2012</a:t>
            </a:r>
            <a:r>
              <a:rPr lang="fr-FR" sz="3300" dirty="0"/>
              <a:t>, le Président du Conseil Départemental valide le déplacement du CDAS de Saint-Etienne-en-</a:t>
            </a:r>
            <a:r>
              <a:rPr lang="fr-FR" sz="3300" dirty="0" err="1"/>
              <a:t>Coglès</a:t>
            </a:r>
            <a:r>
              <a:rPr lang="fr-FR" sz="3300" dirty="0"/>
              <a:t> vers Saint Brice-en-</a:t>
            </a:r>
            <a:r>
              <a:rPr lang="fr-FR" sz="3300" dirty="0" err="1"/>
              <a:t>Coglès</a:t>
            </a:r>
            <a:r>
              <a:rPr lang="fr-FR" sz="3300" dirty="0"/>
              <a:t>, </a:t>
            </a:r>
          </a:p>
          <a:p>
            <a:pPr lvl="0"/>
            <a:r>
              <a:rPr lang="fr-FR" sz="3300" b="1" dirty="0">
                <a:solidFill>
                  <a:schemeClr val="bg2"/>
                </a:solidFill>
                <a:latin typeface="+mj-lt"/>
              </a:rPr>
              <a:t>Courant de l’année 2013</a:t>
            </a:r>
            <a:r>
              <a:rPr lang="fr-FR" sz="3300" b="1" dirty="0"/>
              <a:t>, </a:t>
            </a:r>
            <a:r>
              <a:rPr lang="fr-FR" sz="3300" dirty="0"/>
              <a:t> Validation du  rapprochement de la communauté de communes du </a:t>
            </a:r>
            <a:r>
              <a:rPr lang="fr-FR" sz="3300" dirty="0" err="1"/>
              <a:t>Coglais</a:t>
            </a:r>
            <a:r>
              <a:rPr lang="fr-FR" sz="3300" dirty="0"/>
              <a:t> et du Département  </a:t>
            </a:r>
          </a:p>
          <a:p>
            <a:pPr lvl="0"/>
            <a:r>
              <a:rPr lang="fr-FR" sz="3300" dirty="0">
                <a:solidFill>
                  <a:schemeClr val="bg2"/>
                </a:solidFill>
                <a:latin typeface="+mj-lt"/>
              </a:rPr>
              <a:t>2014</a:t>
            </a:r>
            <a:r>
              <a:rPr lang="fr-FR" sz="3300" dirty="0"/>
              <a:t> que le Conseil Communautaire valide la réalisation d’un Espace Social et Culturel Commun, en partenariat avec le Conseil Départemental. Le projet intègre l’ensemble des services du CDAS des Marches de Bretagne, le CLIC, la médiathèque de Saint-Brice-en-Coglès, l’école de musique l’</a:t>
            </a:r>
            <a:r>
              <a:rPr lang="fr-FR" sz="3300" dirty="0" err="1"/>
              <a:t>Interval</a:t>
            </a:r>
            <a:r>
              <a:rPr lang="fr-FR" sz="3300" dirty="0"/>
              <a:t> </a:t>
            </a:r>
            <a:r>
              <a:rPr lang="fr-FR" sz="3300" dirty="0" err="1"/>
              <a:t>Coglais</a:t>
            </a:r>
            <a:r>
              <a:rPr lang="fr-FR" sz="3300" dirty="0"/>
              <a:t>, le Pôle Artistique et Culturel du Collège Angèle Vannier, l’espace jeune « </a:t>
            </a:r>
            <a:r>
              <a:rPr lang="fr-FR" sz="3300" dirty="0" err="1"/>
              <a:t>Cogl’Ados</a:t>
            </a:r>
            <a:r>
              <a:rPr lang="fr-FR" sz="3300" dirty="0"/>
              <a:t> », le Point Information Jeunesse.  </a:t>
            </a:r>
          </a:p>
          <a:p>
            <a:pPr lvl="0"/>
            <a:r>
              <a:rPr lang="fr-FR" sz="3300" dirty="0">
                <a:solidFill>
                  <a:schemeClr val="bg2"/>
                </a:solidFill>
                <a:latin typeface="+mj-lt"/>
              </a:rPr>
              <a:t>En 2015 et 2016</a:t>
            </a:r>
            <a:r>
              <a:rPr lang="fr-FR" sz="3300" dirty="0"/>
              <a:t>, une cheffe de projet est recrutée par le Département (50%) et </a:t>
            </a:r>
            <a:r>
              <a:rPr lang="fr-FR" sz="3300" dirty="0" err="1"/>
              <a:t>Coglais</a:t>
            </a:r>
            <a:r>
              <a:rPr lang="fr-FR" sz="3300" dirty="0"/>
              <a:t> Communauté (50%) pour écrire le projet social et le programme immobilier</a:t>
            </a:r>
          </a:p>
          <a:p>
            <a:pPr lvl="0"/>
            <a:r>
              <a:rPr lang="fr-FR" sz="3300" b="1" dirty="0">
                <a:solidFill>
                  <a:schemeClr val="bg2"/>
                </a:solidFill>
              </a:rPr>
              <a:t>Juin 2019 </a:t>
            </a:r>
            <a:r>
              <a:rPr lang="fr-FR" sz="3300" dirty="0"/>
              <a:t>Pose de la première pierre </a:t>
            </a:r>
          </a:p>
          <a:p>
            <a:pPr lvl="0"/>
            <a:r>
              <a:rPr lang="fr-FR" sz="3300" b="1" dirty="0">
                <a:solidFill>
                  <a:schemeClr val="bg2"/>
                </a:solidFill>
              </a:rPr>
              <a:t>Juin 2021 </a:t>
            </a:r>
            <a:r>
              <a:rPr lang="fr-FR" sz="3300" dirty="0"/>
              <a:t>Livraison du bâtiment </a:t>
            </a:r>
          </a:p>
          <a:p>
            <a:pPr marL="0" indent="0">
              <a:buNone/>
            </a:pPr>
            <a:endParaRPr lang="fr-FR" dirty="0"/>
          </a:p>
        </p:txBody>
      </p:sp>
      <p:sp>
        <p:nvSpPr>
          <p:cNvPr id="5" name="Espace réservé du texte 4"/>
          <p:cNvSpPr>
            <a:spLocks noGrp="1"/>
          </p:cNvSpPr>
          <p:nvPr>
            <p:ph type="body" sz="quarter" idx="18"/>
          </p:nvPr>
        </p:nvSpPr>
        <p:spPr>
          <a:xfrm>
            <a:off x="628650" y="265090"/>
            <a:ext cx="7886700" cy="428625"/>
          </a:xfrm>
        </p:spPr>
        <p:txBody>
          <a:bodyPr/>
          <a:lstStyle/>
          <a:p>
            <a:pPr marL="0" indent="0">
              <a:buNone/>
            </a:pPr>
            <a:r>
              <a:rPr lang="fr-FR" dirty="0"/>
              <a:t>Un « Tiers lieu »  au service de politiques transversales </a:t>
            </a:r>
          </a:p>
          <a:p>
            <a:pPr marL="0" indent="0">
              <a:buNone/>
            </a:pPr>
            <a:endParaRPr lang="fr-FR" dirty="0"/>
          </a:p>
        </p:txBody>
      </p:sp>
      <p:sp>
        <p:nvSpPr>
          <p:cNvPr id="4" name="Espace réservé du texte 3"/>
          <p:cNvSpPr>
            <a:spLocks noGrp="1"/>
          </p:cNvSpPr>
          <p:nvPr>
            <p:ph type="body" idx="15"/>
          </p:nvPr>
        </p:nvSpPr>
        <p:spPr/>
        <p:txBody>
          <a:bodyPr/>
          <a:lstStyle/>
          <a:p>
            <a:r>
              <a:rPr lang="fr-FR" dirty="0"/>
              <a:t>Quelques dates : </a:t>
            </a:r>
          </a:p>
          <a:p>
            <a:endParaRPr lang="fr-FR" dirty="0"/>
          </a:p>
        </p:txBody>
      </p:sp>
    </p:spTree>
    <p:extLst>
      <p:ext uri="{BB962C8B-B14F-4D97-AF65-F5344CB8AC3E}">
        <p14:creationId xmlns:p14="http://schemas.microsoft.com/office/powerpoint/2010/main" val="306439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r>
              <a:rPr lang="fr-FR" b="1" dirty="0"/>
              <a:t>Regrouper les acteurs :</a:t>
            </a:r>
          </a:p>
          <a:p>
            <a:r>
              <a:rPr lang="fr-FR" b="1" dirty="0">
                <a:solidFill>
                  <a:schemeClr val="bg2"/>
                </a:solidFill>
              </a:rPr>
              <a:t>du champ culturel </a:t>
            </a:r>
            <a:r>
              <a:rPr lang="fr-FR" dirty="0"/>
              <a:t>(médiathèque de Maen Roch, Ecole de musique </a:t>
            </a:r>
            <a:r>
              <a:rPr lang="fr-FR" dirty="0" err="1"/>
              <a:t>Interval’Coglais</a:t>
            </a:r>
            <a:r>
              <a:rPr lang="fr-FR" dirty="0"/>
              <a:t>, Pôle Artistique et Culturel Angèle Vannier)</a:t>
            </a:r>
          </a:p>
          <a:p>
            <a:r>
              <a:rPr lang="fr-FR" b="1" dirty="0">
                <a:solidFill>
                  <a:schemeClr val="bg2"/>
                </a:solidFill>
              </a:rPr>
              <a:t>de l’action sociale</a:t>
            </a:r>
            <a:r>
              <a:rPr lang="fr-FR" dirty="0">
                <a:solidFill>
                  <a:schemeClr val="bg2"/>
                </a:solidFill>
              </a:rPr>
              <a:t> avec le </a:t>
            </a:r>
            <a:r>
              <a:rPr lang="fr-FR" dirty="0"/>
              <a:t>Centre Départemental D’Action Social, et le CLIC des Marches de Bretagne </a:t>
            </a:r>
          </a:p>
          <a:p>
            <a:r>
              <a:rPr lang="fr-FR" b="1" dirty="0">
                <a:solidFill>
                  <a:schemeClr val="bg2"/>
                </a:solidFill>
              </a:rPr>
              <a:t>de l’animation sociale, de la petite-enfance et de la jeunesse </a:t>
            </a:r>
            <a:r>
              <a:rPr lang="fr-FR" dirty="0"/>
              <a:t>( Centre Social, Espace jeunes, ludothèque itinérante, Service Famille, France Service, Conseiller numérique )</a:t>
            </a:r>
          </a:p>
          <a:p>
            <a:r>
              <a:rPr lang="fr-FR" b="1" dirty="0">
                <a:solidFill>
                  <a:schemeClr val="bg2"/>
                </a:solidFill>
              </a:rPr>
              <a:t>des acteurs de l’administration </a:t>
            </a:r>
            <a:r>
              <a:rPr lang="fr-FR" dirty="0"/>
              <a:t>(CAF, CPAM, MSA),</a:t>
            </a:r>
          </a:p>
          <a:p>
            <a:r>
              <a:rPr lang="fr-FR" b="1" dirty="0">
                <a:solidFill>
                  <a:schemeClr val="bg2"/>
                </a:solidFill>
              </a:rPr>
              <a:t>de l’insertion avec le </a:t>
            </a:r>
            <a:r>
              <a:rPr lang="fr-FR" dirty="0"/>
              <a:t>PAE </a:t>
            </a:r>
          </a:p>
          <a:p>
            <a:r>
              <a:rPr lang="fr-FR" b="1" dirty="0">
                <a:solidFill>
                  <a:schemeClr val="bg2"/>
                </a:solidFill>
              </a:rPr>
              <a:t>du champ médico-social </a:t>
            </a:r>
            <a:r>
              <a:rPr lang="fr-FR" dirty="0"/>
              <a:t>(CMP, CMPP). </a:t>
            </a:r>
          </a:p>
          <a:p>
            <a:pPr marL="0" indent="0">
              <a:buNone/>
            </a:pPr>
            <a:endParaRPr lang="fr-FR" dirty="0"/>
          </a:p>
        </p:txBody>
      </p:sp>
      <p:sp>
        <p:nvSpPr>
          <p:cNvPr id="5" name="Espace réservé du texte 4"/>
          <p:cNvSpPr>
            <a:spLocks noGrp="1"/>
          </p:cNvSpPr>
          <p:nvPr>
            <p:ph type="body" sz="quarter" idx="18"/>
          </p:nvPr>
        </p:nvSpPr>
        <p:spPr>
          <a:xfrm>
            <a:off x="628650" y="265090"/>
            <a:ext cx="7886700" cy="428625"/>
          </a:xfrm>
        </p:spPr>
        <p:txBody>
          <a:bodyPr/>
          <a:lstStyle/>
          <a:p>
            <a:pPr marL="0" indent="0">
              <a:buNone/>
            </a:pPr>
            <a:r>
              <a:rPr lang="fr-FR" dirty="0"/>
              <a:t>Un « Tiers lieu »  au service de politiques transversales </a:t>
            </a:r>
          </a:p>
          <a:p>
            <a:pPr marL="0" indent="0">
              <a:buNone/>
            </a:pPr>
            <a:endParaRPr lang="fr-FR" dirty="0"/>
          </a:p>
        </p:txBody>
      </p:sp>
      <p:sp>
        <p:nvSpPr>
          <p:cNvPr id="4" name="Espace réservé du texte 3"/>
          <p:cNvSpPr>
            <a:spLocks noGrp="1"/>
          </p:cNvSpPr>
          <p:nvPr>
            <p:ph type="body" idx="15"/>
          </p:nvPr>
        </p:nvSpPr>
        <p:spPr/>
        <p:txBody>
          <a:bodyPr/>
          <a:lstStyle/>
          <a:p>
            <a:r>
              <a:rPr lang="fr-FR" dirty="0"/>
              <a:t>Le projet :</a:t>
            </a:r>
          </a:p>
          <a:p>
            <a:endParaRPr lang="fr-FR" dirty="0"/>
          </a:p>
        </p:txBody>
      </p:sp>
    </p:spTree>
    <p:extLst>
      <p:ext uri="{BB962C8B-B14F-4D97-AF65-F5344CB8AC3E}">
        <p14:creationId xmlns:p14="http://schemas.microsoft.com/office/powerpoint/2010/main" val="340560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a:p>
          <a:p>
            <a:r>
              <a:rPr lang="fr-FR" dirty="0"/>
              <a:t> </a:t>
            </a:r>
            <a:r>
              <a:rPr lang="fr-FR" b="1" dirty="0"/>
              <a:t>le soutien à la parentalité </a:t>
            </a:r>
            <a:r>
              <a:rPr lang="fr-FR" dirty="0"/>
              <a:t>(public petite enfance : partenariat PMI/CDAS, RIPAME et réseau des médiathèques ; public pré-ado et adolescent : tous les partenaires concernés) </a:t>
            </a:r>
          </a:p>
          <a:p>
            <a:r>
              <a:rPr lang="fr-FR" dirty="0"/>
              <a:t> </a:t>
            </a:r>
            <a:r>
              <a:rPr lang="fr-FR" b="1" dirty="0"/>
              <a:t>la rupture de l’isolement </a:t>
            </a:r>
            <a:r>
              <a:rPr lang="fr-FR" dirty="0"/>
              <a:t>(autant pour les personnes âgées et/ou en situation de handicap que pour les publics en difficulté suivis par le CDAS) </a:t>
            </a:r>
          </a:p>
          <a:p>
            <a:r>
              <a:rPr lang="fr-FR" dirty="0"/>
              <a:t> </a:t>
            </a:r>
            <a:r>
              <a:rPr lang="fr-FR" b="1" dirty="0"/>
              <a:t>le développement de liens intergénérationnels </a:t>
            </a:r>
            <a:r>
              <a:rPr lang="fr-FR" dirty="0"/>
              <a:t>(comme les projets développés entre la médiathèque et le Clic). </a:t>
            </a:r>
          </a:p>
          <a:p>
            <a:r>
              <a:rPr lang="fr-FR" dirty="0"/>
              <a:t>L’accès à la culture pour tous </a:t>
            </a:r>
          </a:p>
        </p:txBody>
      </p:sp>
      <p:sp>
        <p:nvSpPr>
          <p:cNvPr id="3" name="Espace réservé du numéro de diapositive 2"/>
          <p:cNvSpPr>
            <a:spLocks noGrp="1"/>
          </p:cNvSpPr>
          <p:nvPr>
            <p:ph type="sldNum" sz="quarter" idx="12"/>
          </p:nvPr>
        </p:nvSpPr>
        <p:spPr/>
        <p:txBody>
          <a:bodyPr/>
          <a:lstStyle/>
          <a:p>
            <a:fld id="{5FB8C8E5-9E61-4D72-A385-ADBAEBF6D92A}" type="slidenum">
              <a:rPr lang="fr-FR" smtClean="0"/>
              <a:pPr/>
              <a:t>5</a:t>
            </a:fld>
            <a:endParaRPr lang="fr-FR" dirty="0"/>
          </a:p>
        </p:txBody>
      </p:sp>
      <p:sp>
        <p:nvSpPr>
          <p:cNvPr id="4" name="Espace réservé du texte 3"/>
          <p:cNvSpPr>
            <a:spLocks noGrp="1"/>
          </p:cNvSpPr>
          <p:nvPr>
            <p:ph type="body" sz="quarter" idx="18"/>
          </p:nvPr>
        </p:nvSpPr>
        <p:spPr/>
        <p:txBody>
          <a:bodyPr/>
          <a:lstStyle/>
          <a:p>
            <a:r>
              <a:rPr lang="fr-FR" dirty="0"/>
              <a:t>Les objectifs communs de l’ESCC</a:t>
            </a:r>
          </a:p>
        </p:txBody>
      </p:sp>
    </p:spTree>
    <p:extLst>
      <p:ext uri="{BB962C8B-B14F-4D97-AF65-F5344CB8AC3E}">
        <p14:creationId xmlns:p14="http://schemas.microsoft.com/office/powerpoint/2010/main" val="136796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28650" y="2090230"/>
            <a:ext cx="7886700" cy="3540080"/>
          </a:xfrm>
        </p:spPr>
        <p:txBody>
          <a:bodyPr>
            <a:normAutofit fontScale="92500" lnSpcReduction="20000"/>
          </a:bodyPr>
          <a:lstStyle/>
          <a:p>
            <a:r>
              <a:rPr lang="fr-FR" dirty="0"/>
              <a:t>COPIL  groupe d’élus mixte (élus du Département et de Couesnon Marches de Bretagne ) et la direction collégiale (ou leurs référents respectifs : directeur d’agence départementale et DGS de la collectivité) validera les orientations annuelles et les modifications des modalités de fonctionnement. </a:t>
            </a:r>
          </a:p>
          <a:p>
            <a:pPr marL="0" indent="0">
              <a:buNone/>
            </a:pPr>
            <a:endParaRPr lang="fr-FR" dirty="0"/>
          </a:p>
          <a:p>
            <a:r>
              <a:rPr lang="fr-FR" dirty="0"/>
              <a:t>COTECH groupe de techniciens avec une </a:t>
            </a:r>
            <a:r>
              <a:rPr lang="fr-FR" dirty="0" err="1"/>
              <a:t>co</a:t>
            </a:r>
            <a:r>
              <a:rPr lang="fr-FR" dirty="0"/>
              <a:t>-animation Département Couesnon Marches de Bretagne </a:t>
            </a:r>
          </a:p>
          <a:p>
            <a:r>
              <a:rPr lang="fr-FR" dirty="0"/>
              <a:t>Groupes </a:t>
            </a:r>
            <a:r>
              <a:rPr lang="fr-FR"/>
              <a:t>de travail </a:t>
            </a:r>
            <a:r>
              <a:rPr lang="fr-FR" dirty="0"/>
              <a:t>: </a:t>
            </a:r>
            <a:r>
              <a:rPr lang="fr-FR" dirty="0" err="1"/>
              <a:t>Inter-connaissance</a:t>
            </a:r>
            <a:r>
              <a:rPr lang="fr-FR" dirty="0"/>
              <a:t> / Accueil / Café Citoyen / Communication / Inauguration  </a:t>
            </a:r>
          </a:p>
          <a:p>
            <a:pPr marL="0" indent="0">
              <a:buNone/>
            </a:pPr>
            <a:endParaRPr lang="fr-FR" dirty="0"/>
          </a:p>
          <a:p>
            <a:r>
              <a:rPr lang="fr-FR" dirty="0"/>
              <a:t>Travail, dès l’ouverture, sur la place des habitants dans la vie du bâtiment et du projet social et culturel, </a:t>
            </a:r>
          </a:p>
        </p:txBody>
      </p:sp>
      <p:sp>
        <p:nvSpPr>
          <p:cNvPr id="3" name="Espace réservé du numéro de diapositive 2"/>
          <p:cNvSpPr>
            <a:spLocks noGrp="1"/>
          </p:cNvSpPr>
          <p:nvPr>
            <p:ph type="sldNum" sz="quarter" idx="12"/>
          </p:nvPr>
        </p:nvSpPr>
        <p:spPr/>
        <p:txBody>
          <a:bodyPr/>
          <a:lstStyle/>
          <a:p>
            <a:fld id="{5FB8C8E5-9E61-4D72-A385-ADBAEBF6D92A}" type="slidenum">
              <a:rPr lang="fr-FR" smtClean="0"/>
              <a:pPr/>
              <a:t>6</a:t>
            </a:fld>
            <a:endParaRPr lang="fr-FR" dirty="0"/>
          </a:p>
        </p:txBody>
      </p:sp>
      <p:sp>
        <p:nvSpPr>
          <p:cNvPr id="4" name="Espace réservé du texte 3"/>
          <p:cNvSpPr>
            <a:spLocks noGrp="1"/>
          </p:cNvSpPr>
          <p:nvPr>
            <p:ph type="body" sz="quarter" idx="18"/>
          </p:nvPr>
        </p:nvSpPr>
        <p:spPr>
          <a:xfrm>
            <a:off x="628650" y="348524"/>
            <a:ext cx="7886700" cy="428625"/>
          </a:xfrm>
        </p:spPr>
        <p:txBody>
          <a:bodyPr/>
          <a:lstStyle/>
          <a:p>
            <a:pPr marL="0" indent="0">
              <a:buNone/>
            </a:pPr>
            <a:r>
              <a:rPr lang="fr-FR" dirty="0"/>
              <a:t>La gouvernance du projet </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6892483" y="5243193"/>
            <a:ext cx="1799590" cy="1799590"/>
          </a:xfrm>
          <a:prstGeom prst="rect">
            <a:avLst/>
          </a:prstGeom>
        </p:spPr>
      </p:pic>
    </p:spTree>
    <p:extLst>
      <p:ext uri="{BB962C8B-B14F-4D97-AF65-F5344CB8AC3E}">
        <p14:creationId xmlns:p14="http://schemas.microsoft.com/office/powerpoint/2010/main" val="1303393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dirty="0">
                <a:hlinkClick r:id="rId2"/>
              </a:rPr>
              <a:t>Le tiers-lieu</a:t>
            </a:r>
            <a:r>
              <a:rPr lang="fr-FR" dirty="0"/>
              <a:t> est l’incarnation d’un contrat social qui se décompose à travers trois dimensions :</a:t>
            </a:r>
          </a:p>
          <a:p>
            <a:r>
              <a:rPr lang="fr-FR" b="1" dirty="0"/>
              <a:t>un parcours d’émancipation individuelle</a:t>
            </a:r>
          </a:p>
          <a:p>
            <a:r>
              <a:rPr lang="fr-FR" b="1" dirty="0"/>
              <a:t>une dynamique collective</a:t>
            </a:r>
          </a:p>
          <a:p>
            <a:r>
              <a:rPr lang="fr-FR" b="1" dirty="0"/>
              <a:t>une démarche motivée par l’intérêt général.</a:t>
            </a:r>
          </a:p>
          <a:p>
            <a:endParaRPr lang="fr-FR" b="1" dirty="0"/>
          </a:p>
          <a:p>
            <a:r>
              <a:rPr lang="fr-FR" b="1" dirty="0"/>
              <a:t>L’ESCC s’inscrit pleinement dans cette définition. Lieu à la </a:t>
            </a:r>
            <a:r>
              <a:rPr lang="fr-FR" dirty="0"/>
              <a:t>croisée de l’éducation populaire et de l’action culturelle, lieu de rencontre collective, d’accompagnement et d’émancipation individuelle, </a:t>
            </a:r>
            <a:endParaRPr lang="fr-FR" b="1" dirty="0"/>
          </a:p>
          <a:p>
            <a:endParaRPr lang="fr-FR" b="1" dirty="0"/>
          </a:p>
        </p:txBody>
      </p:sp>
      <p:sp>
        <p:nvSpPr>
          <p:cNvPr id="5" name="Espace réservé du texte 4"/>
          <p:cNvSpPr>
            <a:spLocks noGrp="1"/>
          </p:cNvSpPr>
          <p:nvPr>
            <p:ph type="body" sz="quarter" idx="18"/>
          </p:nvPr>
        </p:nvSpPr>
        <p:spPr>
          <a:xfrm>
            <a:off x="628650" y="265090"/>
            <a:ext cx="7886700" cy="428625"/>
          </a:xfrm>
        </p:spPr>
        <p:txBody>
          <a:bodyPr/>
          <a:lstStyle/>
          <a:p>
            <a:pPr marL="0" indent="0">
              <a:buNone/>
            </a:pPr>
            <a:r>
              <a:rPr lang="fr-FR" dirty="0"/>
              <a:t>ESCC … Un tiers lieu ? </a:t>
            </a:r>
          </a:p>
          <a:p>
            <a:pPr marL="0" indent="0">
              <a:buNone/>
            </a:pPr>
            <a:endParaRPr lang="fr-FR" dirty="0"/>
          </a:p>
        </p:txBody>
      </p:sp>
      <p:sp>
        <p:nvSpPr>
          <p:cNvPr id="4" name="Espace réservé du texte 3"/>
          <p:cNvSpPr>
            <a:spLocks noGrp="1"/>
          </p:cNvSpPr>
          <p:nvPr>
            <p:ph type="body" idx="15"/>
          </p:nvPr>
        </p:nvSpPr>
        <p:spPr>
          <a:xfrm>
            <a:off x="628650" y="1779855"/>
            <a:ext cx="7885508" cy="676274"/>
          </a:xfrm>
        </p:spPr>
        <p:txBody>
          <a:bodyPr/>
          <a:lstStyle/>
          <a:p>
            <a:pPr algn="ctr"/>
            <a:r>
              <a:rPr lang="fr-FR" sz="2400" dirty="0">
                <a:solidFill>
                  <a:srgbClr val="000000"/>
                </a:solidFill>
              </a:rPr>
              <a:t>« Les tiers-lieux sont les nouveaux lieux du lien social, de l’émancipation  et des initiatives » Ministère de la cohésion des territoires </a:t>
            </a:r>
          </a:p>
        </p:txBody>
      </p:sp>
    </p:spTree>
    <p:extLst>
      <p:ext uri="{BB962C8B-B14F-4D97-AF65-F5344CB8AC3E}">
        <p14:creationId xmlns:p14="http://schemas.microsoft.com/office/powerpoint/2010/main" val="58327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9BF9F7F-2638-4FE1-BB8C-5A93DC36FCCA}"/>
              </a:ext>
            </a:extLst>
          </p:cNvPr>
          <p:cNvSpPr>
            <a:spLocks noGrp="1"/>
          </p:cNvSpPr>
          <p:nvPr>
            <p:ph idx="1"/>
          </p:nvPr>
        </p:nvSpPr>
        <p:spPr/>
        <p:txBody>
          <a:bodyPr>
            <a:normAutofit fontScale="77500" lnSpcReduction="20000"/>
          </a:bodyPr>
          <a:lstStyle/>
          <a:p>
            <a:pPr marL="0" indent="0">
              <a:buNone/>
            </a:pPr>
            <a:r>
              <a:rPr lang="fr-FR" dirty="0"/>
              <a:t>Le tiers lieu ne se définit pas par ce qu’il est mais ce que l’on en fait. Il est à la fois un service, un outil et un processus. </a:t>
            </a:r>
          </a:p>
          <a:p>
            <a:endParaRPr lang="fr-FR" dirty="0"/>
          </a:p>
          <a:p>
            <a:r>
              <a:rPr lang="fr-FR" sz="2200" b="1" dirty="0">
                <a:solidFill>
                  <a:schemeClr val="accent6"/>
                </a:solidFill>
              </a:rPr>
              <a:t>Ici qu’est que l’on fait ? </a:t>
            </a:r>
          </a:p>
          <a:p>
            <a:pPr>
              <a:buFontTx/>
              <a:buChar char="-"/>
            </a:pPr>
            <a:r>
              <a:rPr lang="fr-FR" dirty="0"/>
              <a:t>On pratique des activités culturelles : musique, ateliers créatifs, rencontres culturelles, spectacles…</a:t>
            </a:r>
          </a:p>
          <a:p>
            <a:pPr>
              <a:buFontTx/>
              <a:buChar char="-"/>
            </a:pPr>
            <a:r>
              <a:rPr lang="fr-FR" dirty="0"/>
              <a:t>On à accès à une richesse de ressources culturelles (médiathèque, ludothèque)</a:t>
            </a:r>
          </a:p>
          <a:p>
            <a:pPr>
              <a:buFontTx/>
              <a:buChar char="-"/>
            </a:pPr>
            <a:r>
              <a:rPr lang="fr-FR" dirty="0"/>
              <a:t>On s’engage collectivement (à la bibliothèque, dans une des associations, dans des actions portées par l’espace jeunes, dans le cadre des échanges de savoirs et savoir-faire …) </a:t>
            </a:r>
          </a:p>
          <a:p>
            <a:pPr>
              <a:buFontTx/>
              <a:buChar char="-"/>
            </a:pPr>
            <a:r>
              <a:rPr lang="fr-FR" dirty="0"/>
              <a:t>On peut être accompagné individuellement sur des problématiques sociales </a:t>
            </a:r>
          </a:p>
          <a:p>
            <a:pPr>
              <a:buFontTx/>
              <a:buChar char="-"/>
            </a:pPr>
            <a:r>
              <a:rPr lang="fr-FR" dirty="0"/>
              <a:t>Animer un atelier ou une rencontre dans le Café citoyen </a:t>
            </a:r>
          </a:p>
          <a:p>
            <a:pPr>
              <a:buFontTx/>
              <a:buChar char="-"/>
            </a:pPr>
            <a:endParaRPr lang="fr-FR" dirty="0"/>
          </a:p>
          <a:p>
            <a:endParaRPr lang="fr-FR" dirty="0"/>
          </a:p>
          <a:p>
            <a:endParaRPr lang="fr-FR" dirty="0"/>
          </a:p>
        </p:txBody>
      </p:sp>
      <p:sp>
        <p:nvSpPr>
          <p:cNvPr id="3" name="Espace réservé du numéro de diapositive 2">
            <a:extLst>
              <a:ext uri="{FF2B5EF4-FFF2-40B4-BE49-F238E27FC236}">
                <a16:creationId xmlns:a16="http://schemas.microsoft.com/office/drawing/2014/main" id="{64D6621D-D078-4450-B68D-9D7D706AD38F}"/>
              </a:ext>
            </a:extLst>
          </p:cNvPr>
          <p:cNvSpPr>
            <a:spLocks noGrp="1"/>
          </p:cNvSpPr>
          <p:nvPr>
            <p:ph type="sldNum" sz="quarter" idx="12"/>
          </p:nvPr>
        </p:nvSpPr>
        <p:spPr/>
        <p:txBody>
          <a:bodyPr/>
          <a:lstStyle/>
          <a:p>
            <a:fld id="{5FB8C8E5-9E61-4D72-A385-ADBAEBF6D92A}" type="slidenum">
              <a:rPr lang="fr-FR" smtClean="0"/>
              <a:pPr/>
              <a:t>8</a:t>
            </a:fld>
            <a:endParaRPr lang="fr-FR" dirty="0"/>
          </a:p>
        </p:txBody>
      </p:sp>
      <p:sp>
        <p:nvSpPr>
          <p:cNvPr id="4" name="Espace réservé du texte 3">
            <a:extLst>
              <a:ext uri="{FF2B5EF4-FFF2-40B4-BE49-F238E27FC236}">
                <a16:creationId xmlns:a16="http://schemas.microsoft.com/office/drawing/2014/main" id="{B87EB33E-ADD9-4A90-B92A-892678758DB5}"/>
              </a:ext>
            </a:extLst>
          </p:cNvPr>
          <p:cNvSpPr>
            <a:spLocks noGrp="1"/>
          </p:cNvSpPr>
          <p:nvPr>
            <p:ph type="body" sz="quarter" idx="18"/>
          </p:nvPr>
        </p:nvSpPr>
        <p:spPr>
          <a:xfrm>
            <a:off x="554222" y="252412"/>
            <a:ext cx="7886700" cy="428625"/>
          </a:xfrm>
        </p:spPr>
        <p:txBody>
          <a:bodyPr/>
          <a:lstStyle/>
          <a:p>
            <a:pPr marL="0" indent="0">
              <a:buNone/>
            </a:pPr>
            <a:r>
              <a:rPr lang="fr-FR" dirty="0"/>
              <a:t>ESCC … Un tiers Lieu ? </a:t>
            </a:r>
          </a:p>
        </p:txBody>
      </p:sp>
      <p:sp>
        <p:nvSpPr>
          <p:cNvPr id="6" name="Espace réservé du texte 5">
            <a:extLst>
              <a:ext uri="{FF2B5EF4-FFF2-40B4-BE49-F238E27FC236}">
                <a16:creationId xmlns:a16="http://schemas.microsoft.com/office/drawing/2014/main" id="{BFB6ADF0-02D7-44B7-9564-B4F3059C4F1F}"/>
              </a:ext>
            </a:extLst>
          </p:cNvPr>
          <p:cNvSpPr>
            <a:spLocks noGrp="1"/>
          </p:cNvSpPr>
          <p:nvPr>
            <p:ph type="body" idx="15"/>
          </p:nvPr>
        </p:nvSpPr>
        <p:spPr>
          <a:xfrm>
            <a:off x="629842" y="1781221"/>
            <a:ext cx="7885508" cy="676274"/>
          </a:xfrm>
        </p:spPr>
        <p:txBody>
          <a:bodyPr/>
          <a:lstStyle/>
          <a:p>
            <a:pPr algn="ctr"/>
            <a:r>
              <a:rPr lang="fr-FR" sz="2400" dirty="0"/>
              <a:t>« Un tiers lieu ne se crée pas, il se révèle »</a:t>
            </a:r>
          </a:p>
          <a:p>
            <a:pPr algn="ctr"/>
            <a:r>
              <a:rPr lang="fr-FR" sz="2400" dirty="0" err="1"/>
              <a:t>Movilab,org</a:t>
            </a:r>
            <a:r>
              <a:rPr lang="fr-FR" sz="2400" dirty="0"/>
              <a:t> </a:t>
            </a:r>
          </a:p>
        </p:txBody>
      </p:sp>
    </p:spTree>
    <p:extLst>
      <p:ext uri="{BB962C8B-B14F-4D97-AF65-F5344CB8AC3E}">
        <p14:creationId xmlns:p14="http://schemas.microsoft.com/office/powerpoint/2010/main" val="1508403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9BF9F7F-2638-4FE1-BB8C-5A93DC36FCCA}"/>
              </a:ext>
            </a:extLst>
          </p:cNvPr>
          <p:cNvSpPr>
            <a:spLocks noGrp="1"/>
          </p:cNvSpPr>
          <p:nvPr>
            <p:ph idx="1"/>
          </p:nvPr>
        </p:nvSpPr>
        <p:spPr>
          <a:xfrm>
            <a:off x="458530" y="1541729"/>
            <a:ext cx="7886700" cy="3540080"/>
          </a:xfrm>
        </p:spPr>
        <p:txBody>
          <a:bodyPr>
            <a:normAutofit/>
          </a:bodyPr>
          <a:lstStyle/>
          <a:p>
            <a:pPr marL="0" indent="0">
              <a:buNone/>
            </a:pPr>
            <a:r>
              <a:rPr lang="fr-FR" sz="2400" b="1" dirty="0">
                <a:solidFill>
                  <a:schemeClr val="accent6"/>
                </a:solidFill>
              </a:rPr>
              <a:t>Bientôt on pourra : </a:t>
            </a:r>
            <a:endParaRPr lang="fr-FR" dirty="0"/>
          </a:p>
          <a:p>
            <a:pPr marL="0" indent="0">
              <a:buNone/>
            </a:pPr>
            <a:r>
              <a:rPr lang="fr-FR" dirty="0"/>
              <a:t>- Participer au comité d’animation du Café Citoyen </a:t>
            </a:r>
          </a:p>
          <a:p>
            <a:pPr marL="0" indent="0">
              <a:buNone/>
            </a:pPr>
            <a:r>
              <a:rPr lang="fr-FR" dirty="0"/>
              <a:t>- Participer à des temps Café Parents</a:t>
            </a:r>
          </a:p>
          <a:p>
            <a:pPr marL="0" indent="0">
              <a:buNone/>
            </a:pPr>
            <a:r>
              <a:rPr lang="fr-FR" dirty="0"/>
              <a:t>- Participer à un rendez-vous cuisine avec les jardins partagés</a:t>
            </a:r>
          </a:p>
          <a:p>
            <a:pPr marL="0" indent="0">
              <a:buNone/>
            </a:pPr>
            <a:endParaRPr lang="fr-FR" dirty="0"/>
          </a:p>
          <a:p>
            <a:pPr marL="0" indent="0">
              <a:buNone/>
            </a:pPr>
            <a:r>
              <a:rPr lang="fr-FR" dirty="0"/>
              <a:t>En tant d’autres projets encore insoupçonnés … </a:t>
            </a:r>
          </a:p>
          <a:p>
            <a:endParaRPr lang="fr-FR" dirty="0"/>
          </a:p>
          <a:p>
            <a:endParaRPr lang="fr-FR" dirty="0"/>
          </a:p>
        </p:txBody>
      </p:sp>
      <p:sp>
        <p:nvSpPr>
          <p:cNvPr id="3" name="Espace réservé du numéro de diapositive 2">
            <a:extLst>
              <a:ext uri="{FF2B5EF4-FFF2-40B4-BE49-F238E27FC236}">
                <a16:creationId xmlns:a16="http://schemas.microsoft.com/office/drawing/2014/main" id="{64D6621D-D078-4450-B68D-9D7D706AD38F}"/>
              </a:ext>
            </a:extLst>
          </p:cNvPr>
          <p:cNvSpPr>
            <a:spLocks noGrp="1"/>
          </p:cNvSpPr>
          <p:nvPr>
            <p:ph type="sldNum" sz="quarter" idx="12"/>
          </p:nvPr>
        </p:nvSpPr>
        <p:spPr/>
        <p:txBody>
          <a:bodyPr/>
          <a:lstStyle/>
          <a:p>
            <a:fld id="{5FB8C8E5-9E61-4D72-A385-ADBAEBF6D92A}" type="slidenum">
              <a:rPr lang="fr-FR" smtClean="0"/>
              <a:pPr/>
              <a:t>9</a:t>
            </a:fld>
            <a:endParaRPr lang="fr-FR" dirty="0"/>
          </a:p>
        </p:txBody>
      </p:sp>
      <p:sp>
        <p:nvSpPr>
          <p:cNvPr id="4" name="Espace réservé du texte 3">
            <a:extLst>
              <a:ext uri="{FF2B5EF4-FFF2-40B4-BE49-F238E27FC236}">
                <a16:creationId xmlns:a16="http://schemas.microsoft.com/office/drawing/2014/main" id="{B87EB33E-ADD9-4A90-B92A-892678758DB5}"/>
              </a:ext>
            </a:extLst>
          </p:cNvPr>
          <p:cNvSpPr>
            <a:spLocks noGrp="1"/>
          </p:cNvSpPr>
          <p:nvPr>
            <p:ph type="body" sz="quarter" idx="18"/>
          </p:nvPr>
        </p:nvSpPr>
        <p:spPr>
          <a:xfrm>
            <a:off x="458530" y="475833"/>
            <a:ext cx="7886700" cy="428625"/>
          </a:xfrm>
        </p:spPr>
        <p:txBody>
          <a:bodyPr/>
          <a:lstStyle/>
          <a:p>
            <a:pPr marL="0" indent="0">
              <a:buNone/>
            </a:pPr>
            <a:r>
              <a:rPr lang="fr-FR" dirty="0"/>
              <a:t>ESCC … Un tiers Lieu ? </a:t>
            </a:r>
          </a:p>
        </p:txBody>
      </p:sp>
      <p:pic>
        <p:nvPicPr>
          <p:cNvPr id="9" name="Image 8">
            <a:extLst>
              <a:ext uri="{FF2B5EF4-FFF2-40B4-BE49-F238E27FC236}">
                <a16:creationId xmlns:a16="http://schemas.microsoft.com/office/drawing/2014/main" id="{91396065-FDAB-4B0E-BC6D-3DA8070F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443" y="4231335"/>
            <a:ext cx="3277937" cy="2416581"/>
          </a:xfrm>
          <a:prstGeom prst="rect">
            <a:avLst/>
          </a:prstGeom>
        </p:spPr>
      </p:pic>
      <p:pic>
        <p:nvPicPr>
          <p:cNvPr id="12" name="Image 11">
            <a:extLst>
              <a:ext uri="{FF2B5EF4-FFF2-40B4-BE49-F238E27FC236}">
                <a16:creationId xmlns:a16="http://schemas.microsoft.com/office/drawing/2014/main" id="{7C66BD01-82DA-4974-A095-0AA62BFE6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295" y="4231335"/>
            <a:ext cx="3880121" cy="2389802"/>
          </a:xfrm>
          <a:prstGeom prst="rect">
            <a:avLst/>
          </a:prstGeom>
        </p:spPr>
      </p:pic>
    </p:spTree>
    <p:extLst>
      <p:ext uri="{BB962C8B-B14F-4D97-AF65-F5344CB8AC3E}">
        <p14:creationId xmlns:p14="http://schemas.microsoft.com/office/powerpoint/2010/main" val="2999210399"/>
      </p:ext>
    </p:extLst>
  </p:cSld>
  <p:clrMapOvr>
    <a:masterClrMapping/>
  </p:clrMapOvr>
</p:sld>
</file>

<file path=ppt/theme/theme1.xml><?xml version="1.0" encoding="utf-8"?>
<a:theme xmlns:a="http://schemas.openxmlformats.org/drawingml/2006/main" name="CMB format standard">
  <a:themeElements>
    <a:clrScheme name="CMB">
      <a:dk1>
        <a:srgbClr val="900041"/>
      </a:dk1>
      <a:lt1>
        <a:srgbClr val="FFFFFF"/>
      </a:lt1>
      <a:dk2>
        <a:srgbClr val="8CAA0A"/>
      </a:dk2>
      <a:lt2>
        <a:srgbClr val="CA8F05"/>
      </a:lt2>
      <a:accent1>
        <a:srgbClr val="1C5E67"/>
      </a:accent1>
      <a:accent2>
        <a:srgbClr val="3E293E"/>
      </a:accent2>
      <a:accent3>
        <a:srgbClr val="C15215"/>
      </a:accent3>
      <a:accent4>
        <a:srgbClr val="FDC400"/>
      </a:accent4>
      <a:accent5>
        <a:srgbClr val="47B392"/>
      </a:accent5>
      <a:accent6>
        <a:srgbClr val="E8524B"/>
      </a:accent6>
      <a:hlink>
        <a:srgbClr val="007EB4"/>
      </a:hlink>
      <a:folHlink>
        <a:srgbClr val="7991A9"/>
      </a:folHlink>
    </a:clrScheme>
    <a:fontScheme name="CMB">
      <a:majorFont>
        <a:latin typeface="Capriola"/>
        <a:ea typeface=""/>
        <a:cs typeface=""/>
      </a:majorFont>
      <a:minorFont>
        <a:latin typeface="Raleway"/>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B format standard" id="{82CA9AE8-971E-44AD-9D30-6E5C89DB5569}" vid="{D1371B95-AD80-4ACA-A313-69DD500D2AA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CMB format standard</Template>
  <TotalTime>408</TotalTime>
  <Words>1017</Words>
  <Application>Microsoft Office PowerPoint</Application>
  <PresentationFormat>Affichage à l'écran (4:3)</PresentationFormat>
  <Paragraphs>94</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Capriola</vt:lpstr>
      <vt:lpstr>Courier New</vt:lpstr>
      <vt:lpstr>Raleway</vt:lpstr>
      <vt:lpstr>CMB format standard</vt:lpstr>
      <vt:lpstr>Les projets d’équipements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café citoyen  </vt:lpstr>
      <vt:lpstr>En images </vt:lpstr>
      <vt:lpstr>L’auditorium  </vt:lpstr>
      <vt:lpstr>Le CDAS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LEFFRAY</dc:creator>
  <cp:lastModifiedBy>ophelie hiron</cp:lastModifiedBy>
  <cp:revision>53</cp:revision>
  <cp:lastPrinted>2021-03-19T15:30:13Z</cp:lastPrinted>
  <dcterms:created xsi:type="dcterms:W3CDTF">2020-02-14T10:57:09Z</dcterms:created>
  <dcterms:modified xsi:type="dcterms:W3CDTF">2023-10-11T07:39:34Z</dcterms:modified>
</cp:coreProperties>
</file>